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0" r:id="rId3"/>
    <p:sldId id="272" r:id="rId4"/>
    <p:sldId id="273" r:id="rId5"/>
    <p:sldId id="274" r:id="rId6"/>
    <p:sldId id="275" r:id="rId7"/>
    <p:sldId id="276" r:id="rId8"/>
    <p:sldId id="277" r:id="rId9"/>
    <p:sldId id="278" r:id="rId10"/>
    <p:sldId id="279" r:id="rId11"/>
    <p:sldId id="280"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1B8"/>
    <a:srgbClr val="95C1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37D0D-4DF1-49C3-91A2-FD8899E8D84C}" v="40" dt="2023-04-28T08:32:29.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0" autoAdjust="0"/>
    <p:restoredTop sz="94660"/>
  </p:normalViewPr>
  <p:slideViewPr>
    <p:cSldViewPr snapToGrid="0">
      <p:cViewPr varScale="1">
        <p:scale>
          <a:sx n="72" d="100"/>
          <a:sy n="72" d="100"/>
        </p:scale>
        <p:origin x="6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an Petrić" userId="5630791317dfa98e" providerId="LiveId" clId="{12B37D0D-4DF1-49C3-91A2-FD8899E8D84C}"/>
    <pc:docChg chg="undo custSel modSld">
      <pc:chgData name="Ivan Petrić" userId="5630791317dfa98e" providerId="LiveId" clId="{12B37D0D-4DF1-49C3-91A2-FD8899E8D84C}" dt="2023-04-28T08:44:23.547" v="7592" actId="20577"/>
      <pc:docMkLst>
        <pc:docMk/>
      </pc:docMkLst>
      <pc:sldChg chg="modSp mod">
        <pc:chgData name="Ivan Petrić" userId="5630791317dfa98e" providerId="LiveId" clId="{12B37D0D-4DF1-49C3-91A2-FD8899E8D84C}" dt="2023-04-27T10:24:41.395" v="73" actId="20577"/>
        <pc:sldMkLst>
          <pc:docMk/>
          <pc:sldMk cId="2033337054" sldId="256"/>
        </pc:sldMkLst>
        <pc:spChg chg="mod">
          <ac:chgData name="Ivan Petrić" userId="5630791317dfa98e" providerId="LiveId" clId="{12B37D0D-4DF1-49C3-91A2-FD8899E8D84C}" dt="2023-04-27T10:24:41.395" v="73" actId="20577"/>
          <ac:spMkLst>
            <pc:docMk/>
            <pc:sldMk cId="2033337054" sldId="256"/>
            <ac:spMk id="3" creationId="{F4A3F0E0-2661-566D-ED48-DA04DE715410}"/>
          </ac:spMkLst>
        </pc:spChg>
      </pc:sldChg>
      <pc:sldChg chg="modSp mod">
        <pc:chgData name="Ivan Petrić" userId="5630791317dfa98e" providerId="LiveId" clId="{12B37D0D-4DF1-49C3-91A2-FD8899E8D84C}" dt="2023-04-27T10:42:40.807" v="723" actId="20577"/>
        <pc:sldMkLst>
          <pc:docMk/>
          <pc:sldMk cId="3797780399" sldId="270"/>
        </pc:sldMkLst>
        <pc:graphicFrameChg chg="mod modGraphic">
          <ac:chgData name="Ivan Petrić" userId="5630791317dfa98e" providerId="LiveId" clId="{12B37D0D-4DF1-49C3-91A2-FD8899E8D84C}" dt="2023-04-27T10:42:40.807" v="723" actId="20577"/>
          <ac:graphicFrameMkLst>
            <pc:docMk/>
            <pc:sldMk cId="3797780399" sldId="270"/>
            <ac:graphicFrameMk id="3" creationId="{240BCE54-AF63-8753-9286-EF8448E5AFF7}"/>
          </ac:graphicFrameMkLst>
        </pc:graphicFrameChg>
      </pc:sldChg>
      <pc:sldChg chg="modSp mod">
        <pc:chgData name="Ivan Petrić" userId="5630791317dfa98e" providerId="LiveId" clId="{12B37D0D-4DF1-49C3-91A2-FD8899E8D84C}" dt="2023-04-27T10:56:44.837" v="1479" actId="20577"/>
        <pc:sldMkLst>
          <pc:docMk/>
          <pc:sldMk cId="1116259517" sldId="272"/>
        </pc:sldMkLst>
        <pc:graphicFrameChg chg="mod modGraphic">
          <ac:chgData name="Ivan Petrić" userId="5630791317dfa98e" providerId="LiveId" clId="{12B37D0D-4DF1-49C3-91A2-FD8899E8D84C}" dt="2023-04-27T10:56:44.837" v="1479" actId="20577"/>
          <ac:graphicFrameMkLst>
            <pc:docMk/>
            <pc:sldMk cId="1116259517" sldId="272"/>
            <ac:graphicFrameMk id="3" creationId="{240BCE54-AF63-8753-9286-EF8448E5AFF7}"/>
          </ac:graphicFrameMkLst>
        </pc:graphicFrameChg>
      </pc:sldChg>
      <pc:sldChg chg="modSp mod">
        <pc:chgData name="Ivan Petrić" userId="5630791317dfa98e" providerId="LiveId" clId="{12B37D0D-4DF1-49C3-91A2-FD8899E8D84C}" dt="2023-04-28T06:11:12.077" v="2082" actId="20577"/>
        <pc:sldMkLst>
          <pc:docMk/>
          <pc:sldMk cId="3955084448" sldId="273"/>
        </pc:sldMkLst>
        <pc:graphicFrameChg chg="mod modGraphic">
          <ac:chgData name="Ivan Petrić" userId="5630791317dfa98e" providerId="LiveId" clId="{12B37D0D-4DF1-49C3-91A2-FD8899E8D84C}" dt="2023-04-28T06:11:12.077" v="2082" actId="20577"/>
          <ac:graphicFrameMkLst>
            <pc:docMk/>
            <pc:sldMk cId="3955084448" sldId="273"/>
            <ac:graphicFrameMk id="3" creationId="{240BCE54-AF63-8753-9286-EF8448E5AFF7}"/>
          </ac:graphicFrameMkLst>
        </pc:graphicFrameChg>
      </pc:sldChg>
      <pc:sldChg chg="modSp mod">
        <pc:chgData name="Ivan Petrić" userId="5630791317dfa98e" providerId="LiveId" clId="{12B37D0D-4DF1-49C3-91A2-FD8899E8D84C}" dt="2023-04-28T06:32:21.199" v="3024" actId="20577"/>
        <pc:sldMkLst>
          <pc:docMk/>
          <pc:sldMk cId="4094955628" sldId="274"/>
        </pc:sldMkLst>
        <pc:graphicFrameChg chg="mod modGraphic">
          <ac:chgData name="Ivan Petrić" userId="5630791317dfa98e" providerId="LiveId" clId="{12B37D0D-4DF1-49C3-91A2-FD8899E8D84C}" dt="2023-04-28T06:32:21.199" v="3024" actId="20577"/>
          <ac:graphicFrameMkLst>
            <pc:docMk/>
            <pc:sldMk cId="4094955628" sldId="274"/>
            <ac:graphicFrameMk id="3" creationId="{240BCE54-AF63-8753-9286-EF8448E5AFF7}"/>
          </ac:graphicFrameMkLst>
        </pc:graphicFrameChg>
      </pc:sldChg>
      <pc:sldChg chg="modSp mod">
        <pc:chgData name="Ivan Petrić" userId="5630791317dfa98e" providerId="LiveId" clId="{12B37D0D-4DF1-49C3-91A2-FD8899E8D84C}" dt="2023-04-28T06:47:17.783" v="3782" actId="20577"/>
        <pc:sldMkLst>
          <pc:docMk/>
          <pc:sldMk cId="1487972488" sldId="275"/>
        </pc:sldMkLst>
        <pc:graphicFrameChg chg="mod modGraphic">
          <ac:chgData name="Ivan Petrić" userId="5630791317dfa98e" providerId="LiveId" clId="{12B37D0D-4DF1-49C3-91A2-FD8899E8D84C}" dt="2023-04-28T06:47:17.783" v="3782" actId="20577"/>
          <ac:graphicFrameMkLst>
            <pc:docMk/>
            <pc:sldMk cId="1487972488" sldId="275"/>
            <ac:graphicFrameMk id="3" creationId="{240BCE54-AF63-8753-9286-EF8448E5AFF7}"/>
          </ac:graphicFrameMkLst>
        </pc:graphicFrameChg>
      </pc:sldChg>
      <pc:sldChg chg="modSp mod">
        <pc:chgData name="Ivan Petrić" userId="5630791317dfa98e" providerId="LiveId" clId="{12B37D0D-4DF1-49C3-91A2-FD8899E8D84C}" dt="2023-04-28T07:45:45.800" v="4624" actId="20577"/>
        <pc:sldMkLst>
          <pc:docMk/>
          <pc:sldMk cId="632642658" sldId="276"/>
        </pc:sldMkLst>
        <pc:graphicFrameChg chg="mod modGraphic">
          <ac:chgData name="Ivan Petrić" userId="5630791317dfa98e" providerId="LiveId" clId="{12B37D0D-4DF1-49C3-91A2-FD8899E8D84C}" dt="2023-04-28T07:45:45.800" v="4624" actId="20577"/>
          <ac:graphicFrameMkLst>
            <pc:docMk/>
            <pc:sldMk cId="632642658" sldId="276"/>
            <ac:graphicFrameMk id="3" creationId="{240BCE54-AF63-8753-9286-EF8448E5AFF7}"/>
          </ac:graphicFrameMkLst>
        </pc:graphicFrameChg>
      </pc:sldChg>
      <pc:sldChg chg="modSp mod">
        <pc:chgData name="Ivan Petrić" userId="5630791317dfa98e" providerId="LiveId" clId="{12B37D0D-4DF1-49C3-91A2-FD8899E8D84C}" dt="2023-04-28T08:04:57.067" v="5391" actId="20577"/>
        <pc:sldMkLst>
          <pc:docMk/>
          <pc:sldMk cId="1284689820" sldId="277"/>
        </pc:sldMkLst>
        <pc:graphicFrameChg chg="mod modGraphic">
          <ac:chgData name="Ivan Petrić" userId="5630791317dfa98e" providerId="LiveId" clId="{12B37D0D-4DF1-49C3-91A2-FD8899E8D84C}" dt="2023-04-28T08:04:57.067" v="5391" actId="20577"/>
          <ac:graphicFrameMkLst>
            <pc:docMk/>
            <pc:sldMk cId="1284689820" sldId="277"/>
            <ac:graphicFrameMk id="3" creationId="{240BCE54-AF63-8753-9286-EF8448E5AFF7}"/>
          </ac:graphicFrameMkLst>
        </pc:graphicFrameChg>
      </pc:sldChg>
      <pc:sldChg chg="modSp mod">
        <pc:chgData name="Ivan Petrić" userId="5630791317dfa98e" providerId="LiveId" clId="{12B37D0D-4DF1-49C3-91A2-FD8899E8D84C}" dt="2023-04-28T08:18:09.995" v="5954" actId="20577"/>
        <pc:sldMkLst>
          <pc:docMk/>
          <pc:sldMk cId="2463134506" sldId="278"/>
        </pc:sldMkLst>
        <pc:graphicFrameChg chg="mod modGraphic">
          <ac:chgData name="Ivan Petrić" userId="5630791317dfa98e" providerId="LiveId" clId="{12B37D0D-4DF1-49C3-91A2-FD8899E8D84C}" dt="2023-04-28T08:18:09.995" v="5954" actId="20577"/>
          <ac:graphicFrameMkLst>
            <pc:docMk/>
            <pc:sldMk cId="2463134506" sldId="278"/>
            <ac:graphicFrameMk id="3" creationId="{240BCE54-AF63-8753-9286-EF8448E5AFF7}"/>
          </ac:graphicFrameMkLst>
        </pc:graphicFrameChg>
      </pc:sldChg>
      <pc:sldChg chg="modSp mod">
        <pc:chgData name="Ivan Petrić" userId="5630791317dfa98e" providerId="LiveId" clId="{12B37D0D-4DF1-49C3-91A2-FD8899E8D84C}" dt="2023-04-28T08:44:23.547" v="7592" actId="20577"/>
        <pc:sldMkLst>
          <pc:docMk/>
          <pc:sldMk cId="3093892313" sldId="279"/>
        </pc:sldMkLst>
        <pc:graphicFrameChg chg="mod modGraphic">
          <ac:chgData name="Ivan Petrić" userId="5630791317dfa98e" providerId="LiveId" clId="{12B37D0D-4DF1-49C3-91A2-FD8899E8D84C}" dt="2023-04-28T08:44:23.547" v="7592" actId="20577"/>
          <ac:graphicFrameMkLst>
            <pc:docMk/>
            <pc:sldMk cId="3093892313" sldId="279"/>
            <ac:graphicFrameMk id="3" creationId="{240BCE54-AF63-8753-9286-EF8448E5AFF7}"/>
          </ac:graphicFrameMkLst>
        </pc:graphicFrameChg>
      </pc:sldChg>
      <pc:sldChg chg="modSp mod">
        <pc:chgData name="Ivan Petrić" userId="5630791317dfa98e" providerId="LiveId" clId="{12B37D0D-4DF1-49C3-91A2-FD8899E8D84C}" dt="2023-04-28T08:43:50.278" v="7554" actId="20577"/>
        <pc:sldMkLst>
          <pc:docMk/>
          <pc:sldMk cId="2514950251" sldId="280"/>
        </pc:sldMkLst>
        <pc:graphicFrameChg chg="mod modGraphic">
          <ac:chgData name="Ivan Petrić" userId="5630791317dfa98e" providerId="LiveId" clId="{12B37D0D-4DF1-49C3-91A2-FD8899E8D84C}" dt="2023-04-28T08:43:50.278" v="7554" actId="20577"/>
          <ac:graphicFrameMkLst>
            <pc:docMk/>
            <pc:sldMk cId="2514950251" sldId="280"/>
            <ac:graphicFrameMk id="3" creationId="{240BCE54-AF63-8753-9286-EF8448E5AFF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E1435-3CE0-CA91-90B0-2F89AFF7CC89}"/>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B88889E-1212-EDED-E807-A60E5DA8C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42C4C48-B0A1-3108-1DA1-F9E463267A3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BB6808F-4AF7-10B8-39A8-D3FDCF4A064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999792E-E779-E44C-9E6B-7DC7FF7A2364}"/>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cxnSp>
        <p:nvCxnSpPr>
          <p:cNvPr id="8" name="Raven povezovalnik 7">
            <a:extLst>
              <a:ext uri="{FF2B5EF4-FFF2-40B4-BE49-F238E27FC236}">
                <a16:creationId xmlns:a16="http://schemas.microsoft.com/office/drawing/2014/main" id="{152E50F7-58CD-FE0A-DEA9-E4ABC2E9A97C}"/>
              </a:ext>
            </a:extLst>
          </p:cNvPr>
          <p:cNvCxnSpPr/>
          <p:nvPr userDrawn="1"/>
        </p:nvCxnSpPr>
        <p:spPr>
          <a:xfrm>
            <a:off x="0" y="6192982"/>
            <a:ext cx="12192000" cy="0"/>
          </a:xfrm>
          <a:prstGeom prst="line">
            <a:avLst/>
          </a:prstGeom>
          <a:ln>
            <a:solidFill>
              <a:srgbClr val="1D71B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5516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18544E-D88B-861E-1EAD-4115170BC643}"/>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B79BCFC-4A20-E35C-2C08-C02CDF1FF02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3E25A1F-84F6-0083-332C-196C95BC9F5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3453964C-9141-E62C-261B-ADC677A0A20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D03330B-1F97-2159-02BF-F0B619102A6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9230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DDAE14-7670-9967-4CA6-0813ACFD689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179C122-BADB-BCBD-F585-89D6E33708AF}"/>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DC7ACDD-4363-F0F2-A0FD-081A944090B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55F0487C-72FD-A101-E6D1-893E21DFC97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0E82B18-0C00-53C4-20BB-9806EA2CC02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52264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365D10-A392-AB51-E23E-78F3CFFECBC7}"/>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CC2582A-2873-BBCD-B5D5-FE593DC21860}"/>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številke diapozitiva 3">
            <a:extLst>
              <a:ext uri="{FF2B5EF4-FFF2-40B4-BE49-F238E27FC236}">
                <a16:creationId xmlns:a16="http://schemas.microsoft.com/office/drawing/2014/main" id="{D3EF520A-3773-AAA1-4F07-6506A93C18B6}"/>
              </a:ext>
            </a:extLst>
          </p:cNvPr>
          <p:cNvSpPr>
            <a:spLocks noGrp="1"/>
          </p:cNvSpPr>
          <p:nvPr>
            <p:ph type="sldNum" sz="quarter" idx="11"/>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2120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FF9A7-310E-59A3-B362-C4990E206CA6}"/>
              </a:ext>
            </a:extLst>
          </p:cNvPr>
          <p:cNvSpPr>
            <a:spLocks noGrp="1"/>
          </p:cNvSpPr>
          <p:nvPr>
            <p:ph type="title"/>
          </p:nvPr>
        </p:nvSpPr>
        <p:spPr>
          <a:xfrm>
            <a:off x="838200" y="1281802"/>
            <a:ext cx="10515600" cy="1325563"/>
          </a:xfrm>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EB24CF6B-41DC-5E94-AF5D-CEEE317F696C}"/>
              </a:ext>
            </a:extLst>
          </p:cNvPr>
          <p:cNvSpPr>
            <a:spLocks noGrp="1"/>
          </p:cNvSpPr>
          <p:nvPr>
            <p:ph idx="1"/>
          </p:nvPr>
        </p:nvSpPr>
        <p:spPr>
          <a:xfrm>
            <a:off x="838200" y="2648197"/>
            <a:ext cx="10515600" cy="3528766"/>
          </a:xfrm>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3AEC46F5-D95E-82DE-D833-8ECFC46DC513}"/>
              </a:ext>
            </a:extLst>
          </p:cNvPr>
          <p:cNvSpPr>
            <a:spLocks noGrp="1"/>
          </p:cNvSpPr>
          <p:nvPr>
            <p:ph type="ftr" sz="quarter" idx="11"/>
          </p:nvPr>
        </p:nvSpPr>
        <p:spPr>
          <a:xfrm>
            <a:off x="2113807" y="6351506"/>
            <a:ext cx="6627421" cy="365125"/>
          </a:xfrm>
        </p:spPr>
        <p:txBody>
          <a:bodyPr/>
          <a:lstStyle/>
          <a:p>
            <a:endParaRPr lang="sl-SI" dirty="0"/>
          </a:p>
        </p:txBody>
      </p:sp>
      <p:cxnSp>
        <p:nvCxnSpPr>
          <p:cNvPr id="7" name="Raven povezovalnik 6">
            <a:extLst>
              <a:ext uri="{FF2B5EF4-FFF2-40B4-BE49-F238E27FC236}">
                <a16:creationId xmlns:a16="http://schemas.microsoft.com/office/drawing/2014/main" id="{282A639F-61BA-7CA0-A05F-F29C4BFD6837}"/>
              </a:ext>
            </a:extLst>
          </p:cNvPr>
          <p:cNvCxnSpPr/>
          <p:nvPr userDrawn="1"/>
        </p:nvCxnSpPr>
        <p:spPr>
          <a:xfrm>
            <a:off x="0" y="6264234"/>
            <a:ext cx="12192000" cy="0"/>
          </a:xfrm>
          <a:prstGeom prst="line">
            <a:avLst/>
          </a:prstGeom>
          <a:ln w="12700">
            <a:solidFill>
              <a:srgbClr val="1D71B8"/>
            </a:solidFill>
            <a:prstDash val="solid"/>
          </a:ln>
        </p:spPr>
        <p:style>
          <a:lnRef idx="1">
            <a:schemeClr val="accent1"/>
          </a:lnRef>
          <a:fillRef idx="0">
            <a:schemeClr val="accent1"/>
          </a:fillRef>
          <a:effectRef idx="0">
            <a:schemeClr val="accent1"/>
          </a:effectRef>
          <a:fontRef idx="minor">
            <a:schemeClr val="tx1"/>
          </a:fontRef>
        </p:style>
      </p:cxnSp>
      <p:sp>
        <p:nvSpPr>
          <p:cNvPr id="8" name="Pravokotnik 7">
            <a:extLst>
              <a:ext uri="{FF2B5EF4-FFF2-40B4-BE49-F238E27FC236}">
                <a16:creationId xmlns:a16="http://schemas.microsoft.com/office/drawing/2014/main" id="{9614944F-E9AF-3A22-03B6-FB82C29C3F59}"/>
              </a:ext>
            </a:extLst>
          </p:cNvPr>
          <p:cNvSpPr/>
          <p:nvPr userDrawn="1"/>
        </p:nvSpPr>
        <p:spPr>
          <a:xfrm>
            <a:off x="0" y="1068967"/>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792582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59C6B1-E9D3-2049-5CBA-DC255960DAF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A121003-3C55-D9D3-2A76-2910E36A0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E0B054F6-3351-DF30-43CF-2A167B0D64EB}"/>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FAD63A6-185F-42DC-E944-1723E55B144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BEF0E7-131E-8653-33BF-C12D32BAEC6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
        <p:nvSpPr>
          <p:cNvPr id="8" name="Pravokotnik 7">
            <a:extLst>
              <a:ext uri="{FF2B5EF4-FFF2-40B4-BE49-F238E27FC236}">
                <a16:creationId xmlns:a16="http://schemas.microsoft.com/office/drawing/2014/main" id="{DFA2D606-4064-06AB-F5BA-299C4CA84DAE}"/>
              </a:ext>
            </a:extLst>
          </p:cNvPr>
          <p:cNvSpPr/>
          <p:nvPr userDrawn="1"/>
        </p:nvSpPr>
        <p:spPr>
          <a:xfrm>
            <a:off x="1" y="1128171"/>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771248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DD565-52AE-36D3-4DC1-F56CC44FF99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061B8AB-61D6-CB47-807E-329D15F9938A}"/>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F0EB6331-224D-3F8A-C454-5662C6DB2E11}"/>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0D1C13E9-5F71-63DB-3BCC-865F67D91199}"/>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478DB4EA-8C09-1CE1-0013-ABE39C093E6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5F90FF6-CB6D-4C4C-5094-F553E12D436C}"/>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7331536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2605CF-1EC5-84A5-115F-01C175E4EB80}"/>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8C54D0F-8595-2B4C-5A83-0CB1E2F9F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4AC416E6-CA37-E1FE-237D-7D991C4EFE39}"/>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4262363-5065-8DD4-4B8B-6DF5EB14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A58BFA32-0F6B-D8CF-2780-95842F6B24E5}"/>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8B4E8A03-C704-FE4D-00A7-9739925CCAF7}"/>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8" name="Označba mesta noge 7">
            <a:extLst>
              <a:ext uri="{FF2B5EF4-FFF2-40B4-BE49-F238E27FC236}">
                <a16:creationId xmlns:a16="http://schemas.microsoft.com/office/drawing/2014/main" id="{555C5149-AF08-F9E1-A6A5-E2A0AB51F896}"/>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AC6E518-057E-0B55-5201-564A1889BB89}"/>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616372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C93377-2C04-F97C-BFBB-FC2A8514887D}"/>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1EA640A0-0FDE-7F13-7CD1-F7DB6ED615E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noge 3">
            <a:extLst>
              <a:ext uri="{FF2B5EF4-FFF2-40B4-BE49-F238E27FC236}">
                <a16:creationId xmlns:a16="http://schemas.microsoft.com/office/drawing/2014/main" id="{1CD819DA-4743-D6BA-B770-3EE491968B5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B0C6B07F-6968-A099-7F55-697FAE34F2C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503139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D956E8B4-3058-92A7-81CE-383A98FF435F}"/>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3" name="Označba mesta noge 2">
            <a:extLst>
              <a:ext uri="{FF2B5EF4-FFF2-40B4-BE49-F238E27FC236}">
                <a16:creationId xmlns:a16="http://schemas.microsoft.com/office/drawing/2014/main" id="{BD9012E2-EDE8-AB71-C916-3F6C2F63AEE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712A796-DA41-E016-9D34-015AE848B222}"/>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210976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31F62E-7A38-EC0A-7CF0-58F5ABA96A2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FB1022F5-63CC-59B4-72AD-E0B6AF334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BC0656-BE63-9FBB-D84A-A42284FEC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92D400D-7063-F484-BAEF-BE062EA8F60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342EA384-FFCD-1A5D-7952-1864D258CEDD}"/>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9F33F96-F87C-17C8-4287-E5EC8D632A0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5487810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FDEF16-F941-1677-82A3-9BB8F849ED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E8A0D83-25A1-346E-FCA3-5EF8C7FD5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7DDC3D4-1AF9-D907-8142-37BC7032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B79D453-5294-95F6-C34A-51473EEF2B0D}"/>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B71020F0-1D34-6C3F-65F4-7787DA6577C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4C80E23-233D-77C1-9E8D-65C98065C0F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1109830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0030DB8E-BD2A-B298-FEDC-53A36213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dirty="0"/>
              <a:t>Kliknite, če želite urediti slog naslova matrice</a:t>
            </a:r>
          </a:p>
        </p:txBody>
      </p:sp>
      <p:sp>
        <p:nvSpPr>
          <p:cNvPr id="3" name="Označba mesta besedila 2">
            <a:extLst>
              <a:ext uri="{FF2B5EF4-FFF2-40B4-BE49-F238E27FC236}">
                <a16:creationId xmlns:a16="http://schemas.microsoft.com/office/drawing/2014/main" id="{DC68F0A3-F7EB-2057-10B0-0AD502B28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1DBEBE91-44A9-2AEE-2CEA-DF1B823148A9}"/>
              </a:ext>
            </a:extLst>
          </p:cNvPr>
          <p:cNvSpPr>
            <a:spLocks noGrp="1"/>
          </p:cNvSpPr>
          <p:nvPr>
            <p:ph type="ftr" sz="quarter" idx="3"/>
          </p:nvPr>
        </p:nvSpPr>
        <p:spPr>
          <a:xfrm>
            <a:off x="1425039" y="6356350"/>
            <a:ext cx="92510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pic>
        <p:nvPicPr>
          <p:cNvPr id="7" name="Picture 2" descr="Download centre for visual elements - Regional Policy - European Commission">
            <a:extLst>
              <a:ext uri="{FF2B5EF4-FFF2-40B4-BE49-F238E27FC236}">
                <a16:creationId xmlns:a16="http://schemas.microsoft.com/office/drawing/2014/main" id="{12154B01-7A36-D070-9CEB-03A3F988C5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17470" y="172321"/>
            <a:ext cx="1639924" cy="344384"/>
          </a:xfrm>
          <a:prstGeom prst="rect">
            <a:avLst/>
          </a:prstGeom>
          <a:noFill/>
          <a:extLst>
            <a:ext uri="{909E8E84-426E-40DD-AFC4-6F175D3DCCD1}">
              <a14:hiddenFill xmlns:a14="http://schemas.microsoft.com/office/drawing/2010/main">
                <a:solidFill>
                  <a:srgbClr val="FFFFFF"/>
                </a:solidFill>
              </a14:hiddenFill>
            </a:ext>
          </a:extLst>
        </p:spPr>
      </p:pic>
      <p:pic>
        <p:nvPicPr>
          <p:cNvPr id="8" name="Slika 7">
            <a:extLst>
              <a:ext uri="{FF2B5EF4-FFF2-40B4-BE49-F238E27FC236}">
                <a16:creationId xmlns:a16="http://schemas.microsoft.com/office/drawing/2014/main" id="{3FA0AA02-EA0D-A772-2C2B-B541798337A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76082" y="107488"/>
            <a:ext cx="575148" cy="441019"/>
          </a:xfrm>
          <a:prstGeom prst="rect">
            <a:avLst/>
          </a:prstGeom>
        </p:spPr>
      </p:pic>
      <p:pic>
        <p:nvPicPr>
          <p:cNvPr id="10" name="Slika 9" descr="Slika, ki vsebuje besede besedilo&#10;&#10;Opis je samodejno ustvarjen">
            <a:extLst>
              <a:ext uri="{FF2B5EF4-FFF2-40B4-BE49-F238E27FC236}">
                <a16:creationId xmlns:a16="http://schemas.microsoft.com/office/drawing/2014/main" id="{C8295BD4-8447-934E-EDDD-FCE23414B5E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538784" y="6443782"/>
            <a:ext cx="1333520" cy="190260"/>
          </a:xfrm>
          <a:prstGeom prst="rect">
            <a:avLst/>
          </a:prstGeom>
        </p:spPr>
      </p:pic>
      <p:pic>
        <p:nvPicPr>
          <p:cNvPr id="12" name="Slika 11" descr="Slika, ki vsebuje besede besedilo&#10;&#10;Opis je samodejno ustvarjen">
            <a:extLst>
              <a:ext uri="{FF2B5EF4-FFF2-40B4-BE49-F238E27FC236}">
                <a16:creationId xmlns:a16="http://schemas.microsoft.com/office/drawing/2014/main" id="{F5E47881-ED96-3A10-40EC-48C9ED8FCAA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256486" y="6436364"/>
            <a:ext cx="1267304" cy="231824"/>
          </a:xfrm>
          <a:prstGeom prst="rect">
            <a:avLst/>
          </a:prstGeom>
        </p:spPr>
      </p:pic>
      <p:pic>
        <p:nvPicPr>
          <p:cNvPr id="14" name="Slika 13">
            <a:extLst>
              <a:ext uri="{FF2B5EF4-FFF2-40B4-BE49-F238E27FC236}">
                <a16:creationId xmlns:a16="http://schemas.microsoft.com/office/drawing/2014/main" id="{302A1EB3-4CC6-8147-162F-8064DCA113B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907972" y="6442108"/>
            <a:ext cx="653143" cy="220337"/>
          </a:xfrm>
          <a:prstGeom prst="rect">
            <a:avLst/>
          </a:prstGeom>
        </p:spPr>
      </p:pic>
      <p:pic>
        <p:nvPicPr>
          <p:cNvPr id="16" name="Slika 15">
            <a:extLst>
              <a:ext uri="{FF2B5EF4-FFF2-40B4-BE49-F238E27FC236}">
                <a16:creationId xmlns:a16="http://schemas.microsoft.com/office/drawing/2014/main" id="{A1ED756F-E2DE-B6AE-188A-2CC5723B874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29480" y="6427136"/>
            <a:ext cx="263321" cy="261090"/>
          </a:xfrm>
          <a:prstGeom prst="rect">
            <a:avLst/>
          </a:prstGeom>
        </p:spPr>
      </p:pic>
      <p:pic>
        <p:nvPicPr>
          <p:cNvPr id="18" name="Slika 17" descr="Slika, ki vsebuje besede besedilo, izrezek&#10;&#10;Opis je samodejno ustvarjen">
            <a:extLst>
              <a:ext uri="{FF2B5EF4-FFF2-40B4-BE49-F238E27FC236}">
                <a16:creationId xmlns:a16="http://schemas.microsoft.com/office/drawing/2014/main" id="{5E73C7EF-4E46-599B-CD4C-2AFCD0D666AB}"/>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073787" y="6442108"/>
            <a:ext cx="339331" cy="205484"/>
          </a:xfrm>
          <a:prstGeom prst="rect">
            <a:avLst/>
          </a:prstGeom>
        </p:spPr>
      </p:pic>
    </p:spTree>
    <p:extLst>
      <p:ext uri="{BB962C8B-B14F-4D97-AF65-F5344CB8AC3E}">
        <p14:creationId xmlns:p14="http://schemas.microsoft.com/office/powerpoint/2010/main" val="2135884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00" r:id="rId12"/>
  </p:sldLayoutIdLst>
  <p:hf sldNum="0" hdr="0" ftr="0" dt="0"/>
  <p:txStyles>
    <p:titleStyle>
      <a:lvl1pPr algn="l" defTabSz="914400" rtl="0" eaLnBrk="1" latinLnBrk="0" hangingPunct="1">
        <a:lnSpc>
          <a:spcPct val="90000"/>
        </a:lnSpc>
        <a:spcBef>
          <a:spcPct val="0"/>
        </a:spcBef>
        <a:buNone/>
        <a:defRPr sz="4000" kern="1200">
          <a:solidFill>
            <a:srgbClr val="95C1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D71B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D71B8"/>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71B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leap.com/modern-marketing-communication-tourism/" TargetMode="External"/><Relationship Id="rId2" Type="http://schemas.openxmlformats.org/officeDocument/2006/relationships/image" Target="../media/image8.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3.0/"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ki vsebuje besede besedilo&#10;&#10;Opis je samodejno ustvarjen">
            <a:extLst>
              <a:ext uri="{FF2B5EF4-FFF2-40B4-BE49-F238E27FC236}">
                <a16:creationId xmlns:a16="http://schemas.microsoft.com/office/drawing/2014/main" id="{213729AA-1B21-3023-118A-5C8534156D3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913" t="6986" r="24954"/>
          <a:stretch/>
        </p:blipFill>
        <p:spPr>
          <a:xfrm>
            <a:off x="3523488" y="10"/>
            <a:ext cx="8668512" cy="6857990"/>
          </a:xfrm>
          <a:prstGeom prst="rect">
            <a:avLst/>
          </a:prstGeom>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slov 2">
            <a:extLst>
              <a:ext uri="{FF2B5EF4-FFF2-40B4-BE49-F238E27FC236}">
                <a16:creationId xmlns:a16="http://schemas.microsoft.com/office/drawing/2014/main" id="{F4A3F0E0-2661-566D-ED48-DA04DE715410}"/>
              </a:ext>
            </a:extLst>
          </p:cNvPr>
          <p:cNvSpPr>
            <a:spLocks noGrp="1"/>
          </p:cNvSpPr>
          <p:nvPr>
            <p:ph type="subTitle" idx="1"/>
          </p:nvPr>
        </p:nvSpPr>
        <p:spPr>
          <a:xfrm>
            <a:off x="477980" y="4872922"/>
            <a:ext cx="4023359" cy="1208141"/>
          </a:xfrm>
        </p:spPr>
        <p:txBody>
          <a:bodyPr>
            <a:normAutofit/>
          </a:bodyPr>
          <a:lstStyle/>
          <a:p>
            <a:pPr algn="l"/>
            <a:r>
              <a:rPr lang="en-US" dirty="0" err="1"/>
              <a:t>Projektni</a:t>
            </a:r>
            <a:r>
              <a:rPr lang="en-US" dirty="0"/>
              <a:t> </a:t>
            </a:r>
            <a:r>
              <a:rPr lang="en-US" dirty="0" err="1"/>
              <a:t>rezultat</a:t>
            </a:r>
            <a:r>
              <a:rPr lang="en-US" dirty="0"/>
              <a:t> 2 A1-A3</a:t>
            </a:r>
          </a:p>
          <a:p>
            <a:pPr algn="l"/>
            <a:r>
              <a:rPr lang="en-GB" b="1" dirty="0"/>
              <a:t>TBL PEDAGOŠKI NASTAVNI PLAN I PROGRAM </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Download centre for visual elements - Regional Policy - European Commission">
            <a:extLst>
              <a:ext uri="{FF2B5EF4-FFF2-40B4-BE49-F238E27FC236}">
                <a16:creationId xmlns:a16="http://schemas.microsoft.com/office/drawing/2014/main" id="{015467E8-DE48-B196-E476-643B1B54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09" y="132825"/>
            <a:ext cx="1954830" cy="410514"/>
          </a:xfrm>
          <a:prstGeom prst="rect">
            <a:avLst/>
          </a:prstGeom>
          <a:noFill/>
          <a:extLst>
            <a:ext uri="{909E8E84-426E-40DD-AFC4-6F175D3DCCD1}">
              <a14:hiddenFill xmlns:a14="http://schemas.microsoft.com/office/drawing/2010/main">
                <a:solidFill>
                  <a:srgbClr val="FFFFFF"/>
                </a:solidFill>
              </a14:hiddenFill>
            </a:ext>
          </a:extLst>
        </p:spPr>
      </p:pic>
      <p:sp>
        <p:nvSpPr>
          <p:cNvPr id="6" name="PoljeZBesedilom 5">
            <a:extLst>
              <a:ext uri="{FF2B5EF4-FFF2-40B4-BE49-F238E27FC236}">
                <a16:creationId xmlns:a16="http://schemas.microsoft.com/office/drawing/2014/main" id="{FD100AF2-ADBE-6579-98AF-0AB6EA9891F6}"/>
              </a:ext>
            </a:extLst>
          </p:cNvPr>
          <p:cNvSpPr txBox="1"/>
          <p:nvPr/>
        </p:nvSpPr>
        <p:spPr>
          <a:xfrm>
            <a:off x="9508253" y="6657945"/>
            <a:ext cx="2683747" cy="200055"/>
          </a:xfrm>
          <a:prstGeom prst="rect">
            <a:avLst/>
          </a:prstGeom>
          <a:solidFill>
            <a:srgbClr val="000000"/>
          </a:solidFill>
        </p:spPr>
        <p:txBody>
          <a:bodyPr wrap="none" rtlCol="0">
            <a:spAutoFit/>
          </a:bodyPr>
          <a:lstStyle/>
          <a:p>
            <a:pPr algn="r">
              <a:spcAft>
                <a:spcPts val="600"/>
              </a:spcAft>
            </a:pPr>
            <a:r>
              <a:rPr lang="sl-SI" sz="700">
                <a:solidFill>
                  <a:srgbClr val="FFFFFF"/>
                </a:solidFill>
                <a:hlinkClick r:id="rId3" tooltip="https://researchleap.com/modern-marketing-communication-tourism/">
                  <a:extLst>
                    <a:ext uri="{A12FA001-AC4F-418D-AE19-62706E023703}">
                      <ahyp:hlinkClr xmlns:ahyp="http://schemas.microsoft.com/office/drawing/2018/hyperlinkcolor" val="tx"/>
                    </a:ext>
                  </a:extLst>
                </a:hlinkClick>
              </a:rPr>
              <a:t>Ta fotografija</a:t>
            </a:r>
            <a:r>
              <a:rPr lang="sl-SI" sz="700">
                <a:solidFill>
                  <a:srgbClr val="FFFFFF"/>
                </a:solidFill>
              </a:rPr>
              <a:t> avtorja Neznan avtor je licencirana pod imenom </a:t>
            </a:r>
            <a:r>
              <a:rPr lang="sl-SI"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sl-SI" sz="700">
              <a:solidFill>
                <a:srgbClr val="FFFFFF"/>
              </a:solidFill>
            </a:endParaRPr>
          </a:p>
        </p:txBody>
      </p:sp>
      <p:pic>
        <p:nvPicPr>
          <p:cNvPr id="4" name="Slika 7">
            <a:extLst>
              <a:ext uri="{FF2B5EF4-FFF2-40B4-BE49-F238E27FC236}">
                <a16:creationId xmlns:a16="http://schemas.microsoft.com/office/drawing/2014/main" id="{71FA2EAA-B57B-7C52-F1C7-5D8B87A600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214" y="947601"/>
            <a:ext cx="4383936" cy="3361568"/>
          </a:xfrm>
          <a:prstGeom prst="rect">
            <a:avLst/>
          </a:prstGeom>
        </p:spPr>
      </p:pic>
    </p:spTree>
    <p:extLst>
      <p:ext uri="{BB962C8B-B14F-4D97-AF65-F5344CB8AC3E}">
        <p14:creationId xmlns:p14="http://schemas.microsoft.com/office/powerpoint/2010/main" val="203333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31476853"/>
              </p:ext>
            </p:extLst>
          </p:nvPr>
        </p:nvGraphicFramePr>
        <p:xfrm>
          <a:off x="891402" y="1438807"/>
          <a:ext cx="10399450" cy="496199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592553">
                  <a:extLst>
                    <a:ext uri="{9D8B030D-6E8A-4147-A177-3AD203B41FA5}">
                      <a16:colId xmlns:a16="http://schemas.microsoft.com/office/drawing/2014/main" val="3184207803"/>
                    </a:ext>
                  </a:extLst>
                </a:gridCol>
              </a:tblGrid>
              <a:tr h="938633">
                <a:tc gridSpan="4">
                  <a:txBody>
                    <a:bodyPr/>
                    <a:lstStyle/>
                    <a:p>
                      <a:r>
                        <a:rPr lang="en-US" sz="4000" dirty="0"/>
                        <a:t>Modul 9: </a:t>
                      </a:r>
                      <a:r>
                        <a:rPr lang="en-US" sz="4000" dirty="0" err="1"/>
                        <a:t>Prezentovanje</a:t>
                      </a:r>
                      <a:r>
                        <a:rPr lang="en-US" sz="4000" dirty="0"/>
                        <a:t> </a:t>
                      </a:r>
                      <a:r>
                        <a:rPr lang="en-US" sz="4000" dirty="0" err="1"/>
                        <a:t>kulturne</a:t>
                      </a:r>
                      <a:r>
                        <a:rPr lang="en-US" sz="4000" dirty="0"/>
                        <a:t> </a:t>
                      </a:r>
                      <a:r>
                        <a:rPr lang="en-US" sz="4000" dirty="0" err="1"/>
                        <a:t>tradicije</a:t>
                      </a:r>
                      <a:r>
                        <a:rPr lang="en-US" sz="4000" dirty="0"/>
                        <a:t> </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9.1 </a:t>
                      </a:r>
                      <a:r>
                        <a:rPr lang="en-US" b="1" dirty="0" err="1">
                          <a:solidFill>
                            <a:srgbClr val="1D71B8"/>
                          </a:solidFill>
                        </a:rPr>
                        <a:t>Objašnjavanje</a:t>
                      </a:r>
                      <a:r>
                        <a:rPr lang="en-US" b="1" dirty="0">
                          <a:solidFill>
                            <a:srgbClr val="1D71B8"/>
                          </a:solidFill>
                        </a:rPr>
                        <a:t> </a:t>
                      </a:r>
                      <a:r>
                        <a:rPr lang="en-US" b="1" dirty="0" err="1">
                          <a:solidFill>
                            <a:srgbClr val="1D71B8"/>
                          </a:solidFill>
                        </a:rPr>
                        <a:t>jednostavnih</a:t>
                      </a:r>
                      <a:r>
                        <a:rPr lang="en-US" b="1" dirty="0">
                          <a:solidFill>
                            <a:srgbClr val="1D71B8"/>
                          </a:solidFill>
                        </a:rPr>
                        <a:t> </a:t>
                      </a:r>
                      <a:r>
                        <a:rPr lang="en-US" b="1" dirty="0" err="1">
                          <a:solidFill>
                            <a:srgbClr val="1D71B8"/>
                          </a:solidFill>
                        </a:rPr>
                        <a:t>godišnjih</a:t>
                      </a:r>
                      <a:r>
                        <a:rPr lang="en-US" b="1" dirty="0">
                          <a:solidFill>
                            <a:srgbClr val="1D71B8"/>
                          </a:solidFill>
                        </a:rPr>
                        <a:t> </a:t>
                      </a:r>
                      <a:r>
                        <a:rPr lang="en-US" b="1" dirty="0" err="1">
                          <a:solidFill>
                            <a:srgbClr val="1D71B8"/>
                          </a:solidFill>
                        </a:rPr>
                        <a:t>običaja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9.1.1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vezana</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godišnje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9.1.2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objašnjenja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šta</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događa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svake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godine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US" dirty="0"/>
                        <a:t>9.1.3 </a:t>
                      </a:r>
                      <a:r>
                        <a:rPr lang="en-US" dirty="0" err="1"/>
                        <a:t>Ponudi</a:t>
                      </a:r>
                      <a:r>
                        <a:rPr lang="en-US" dirty="0"/>
                        <a:t> </a:t>
                      </a:r>
                      <a:r>
                        <a:rPr lang="en-US" dirty="0" err="1"/>
                        <a:t>detalje</a:t>
                      </a:r>
                      <a:r>
                        <a:rPr lang="en-US" dirty="0"/>
                        <a:t> </a:t>
                      </a:r>
                      <a:r>
                        <a:rPr lang="en-US" dirty="0" err="1"/>
                        <a:t>gde</a:t>
                      </a:r>
                      <a:r>
                        <a:rPr lang="en-US" dirty="0"/>
                        <a:t> </a:t>
                      </a:r>
                      <a:r>
                        <a:rPr lang="en-US" dirty="0" err="1"/>
                        <a:t>mušterije</a:t>
                      </a:r>
                      <a:r>
                        <a:rPr lang="en-US" dirty="0"/>
                        <a:t> </a:t>
                      </a:r>
                      <a:r>
                        <a:rPr lang="en-US" dirty="0" err="1"/>
                        <a:t>mogu</a:t>
                      </a:r>
                      <a:r>
                        <a:rPr lang="en-US" dirty="0"/>
                        <a:t> da </a:t>
                      </a:r>
                      <a:r>
                        <a:rPr lang="en-US" dirty="0" err="1"/>
                        <a:t>dobiju</a:t>
                      </a:r>
                      <a:r>
                        <a:rPr lang="en-US" dirty="0"/>
                        <a:t> </a:t>
                      </a:r>
                      <a:r>
                        <a:rPr lang="en-US" dirty="0" err="1"/>
                        <a:t>više</a:t>
                      </a:r>
                      <a:r>
                        <a:rPr lang="en-US" dirty="0"/>
                        <a:t> </a:t>
                      </a:r>
                      <a:r>
                        <a:rPr lang="en-US" dirty="0" err="1"/>
                        <a:t>informacija</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9.2 </a:t>
                      </a:r>
                      <a:r>
                        <a:rPr lang="en-US" b="1" dirty="0" err="1">
                          <a:solidFill>
                            <a:srgbClr val="1D71B8"/>
                          </a:solidFill>
                        </a:rPr>
                        <a:t>Objašnjavanje</a:t>
                      </a:r>
                      <a:r>
                        <a:rPr lang="en-US" b="1" dirty="0">
                          <a:solidFill>
                            <a:srgbClr val="1D71B8"/>
                          </a:solidFill>
                        </a:rPr>
                        <a:t> </a:t>
                      </a:r>
                      <a:r>
                        <a:rPr lang="en-US" b="1" dirty="0" err="1">
                          <a:solidFill>
                            <a:srgbClr val="1D71B8"/>
                          </a:solidFill>
                        </a:rPr>
                        <a:t>postupka</a:t>
                      </a:r>
                      <a:r>
                        <a:rPr lang="en-US" b="1" dirty="0">
                          <a:solidFill>
                            <a:srgbClr val="1D71B8"/>
                          </a:solidFill>
                        </a:rPr>
                        <a:t>/</a:t>
                      </a:r>
                      <a:r>
                        <a:rPr lang="en-US" b="1" dirty="0" err="1">
                          <a:solidFill>
                            <a:srgbClr val="1D71B8"/>
                          </a:solidFill>
                        </a:rPr>
                        <a:t>faza</a:t>
                      </a:r>
                      <a:r>
                        <a:rPr lang="en-US" b="1" dirty="0">
                          <a:solidFill>
                            <a:srgbClr val="1D71B8"/>
                          </a:solidFill>
                        </a:rPr>
                        <a:t> </a:t>
                      </a:r>
                      <a:r>
                        <a:rPr lang="en-US" b="1" dirty="0" err="1">
                          <a:solidFill>
                            <a:srgbClr val="1D71B8"/>
                          </a:solidFill>
                        </a:rPr>
                        <a:t>običaja</a:t>
                      </a:r>
                      <a:r>
                        <a:rPr lang="en-US" b="1" dirty="0">
                          <a:solidFill>
                            <a:srgbClr val="1D71B8"/>
                          </a:solidFill>
                        </a:rPr>
                        <a:t> (</a:t>
                      </a:r>
                      <a:r>
                        <a:rPr lang="en-US" b="1" dirty="0" err="1">
                          <a:solidFill>
                            <a:srgbClr val="1D71B8"/>
                          </a:solidFill>
                        </a:rPr>
                        <a:t>sadašnja</a:t>
                      </a:r>
                      <a:r>
                        <a:rPr lang="en-US" b="1" dirty="0">
                          <a:solidFill>
                            <a:srgbClr val="1D71B8"/>
                          </a:solidFill>
                        </a:rPr>
                        <a:t> </a:t>
                      </a:r>
                      <a:r>
                        <a:rPr lang="en-US" b="1" dirty="0" err="1">
                          <a:solidFill>
                            <a:srgbClr val="1D71B8"/>
                          </a:solidFill>
                        </a:rPr>
                        <a:t>naracija</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9.2.1 </a:t>
                      </a:r>
                      <a:r>
                        <a:rPr lang="en-GB" sz="1800" kern="1200" dirty="0" err="1">
                          <a:solidFill>
                            <a:schemeClr val="dk1"/>
                          </a:solidFill>
                          <a:effectLst/>
                          <a:latin typeface="+mn-lt"/>
                          <a:ea typeface="+mn-ea"/>
                          <a:cs typeface="+mn-cs"/>
                        </a:rPr>
                        <a:t>Odgovori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kako</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odvijaju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godišnji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tradicije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9.2.2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korake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kako</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odvijaju</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US" dirty="0"/>
                        <a:t>9.2.3 </a:t>
                      </a:r>
                      <a:r>
                        <a:rPr lang="en-US" dirty="0" err="1"/>
                        <a:t>Objasni</a:t>
                      </a:r>
                      <a:r>
                        <a:rPr lang="en-US" dirty="0"/>
                        <a:t> </a:t>
                      </a:r>
                      <a:r>
                        <a:rPr lang="en-US" dirty="0" err="1"/>
                        <a:t>mušteriji</a:t>
                      </a:r>
                      <a:r>
                        <a:rPr lang="en-US" dirty="0"/>
                        <a:t> </a:t>
                      </a:r>
                      <a:r>
                        <a:rPr lang="en-US" dirty="0" err="1"/>
                        <a:t>kako</a:t>
                      </a:r>
                      <a:r>
                        <a:rPr lang="en-US" dirty="0"/>
                        <a:t> </a:t>
                      </a:r>
                      <a:r>
                        <a:rPr lang="en-US" dirty="0" err="1"/>
                        <a:t>mogu</a:t>
                      </a:r>
                      <a:r>
                        <a:rPr lang="en-US" dirty="0"/>
                        <a:t> da </a:t>
                      </a:r>
                      <a:r>
                        <a:rPr lang="en-US" dirty="0" err="1"/>
                        <a:t>uzmu</a:t>
                      </a:r>
                      <a:r>
                        <a:rPr lang="en-US" dirty="0"/>
                        <a:t> </a:t>
                      </a:r>
                      <a:r>
                        <a:rPr lang="en-US" dirty="0" err="1"/>
                        <a:t>učešće</a:t>
                      </a:r>
                      <a:r>
                        <a:rPr lang="en-US" dirty="0"/>
                        <a:t> </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9.3 </a:t>
                      </a:r>
                      <a:r>
                        <a:rPr lang="en-US" b="1" dirty="0" err="1">
                          <a:solidFill>
                            <a:srgbClr val="1D71B8"/>
                          </a:solidFill>
                        </a:rPr>
                        <a:t>Prošla</a:t>
                      </a:r>
                      <a:r>
                        <a:rPr lang="en-US" b="1" dirty="0">
                          <a:solidFill>
                            <a:srgbClr val="1D71B8"/>
                          </a:solidFill>
                        </a:rPr>
                        <a:t> </a:t>
                      </a:r>
                      <a:r>
                        <a:rPr lang="en-US" b="1" dirty="0" err="1">
                          <a:solidFill>
                            <a:srgbClr val="1D71B8"/>
                          </a:solidFill>
                        </a:rPr>
                        <a:t>naracija</a:t>
                      </a:r>
                      <a:r>
                        <a:rPr lang="en-US" b="1" dirty="0">
                          <a:solidFill>
                            <a:srgbClr val="1D71B8"/>
                          </a:solidFill>
                        </a:rPr>
                        <a:t>; </a:t>
                      </a:r>
                      <a:r>
                        <a:rPr lang="en-US" b="1" dirty="0" err="1">
                          <a:solidFill>
                            <a:srgbClr val="1D71B8"/>
                          </a:solidFill>
                        </a:rPr>
                        <a:t>informacije</a:t>
                      </a:r>
                      <a:r>
                        <a:rPr lang="en-US" b="1" dirty="0">
                          <a:solidFill>
                            <a:srgbClr val="1D71B8"/>
                          </a:solidFill>
                        </a:rPr>
                        <a:t> o </a:t>
                      </a:r>
                      <a:r>
                        <a:rPr lang="en-US" b="1" dirty="0" err="1">
                          <a:solidFill>
                            <a:srgbClr val="1D71B8"/>
                          </a:solidFill>
                        </a:rPr>
                        <a:t>poreklu</a:t>
                      </a:r>
                      <a:r>
                        <a:rPr lang="en-US" b="1" dirty="0">
                          <a:solidFill>
                            <a:srgbClr val="1D71B8"/>
                          </a:solidFill>
                        </a:rPr>
                        <a:t> </a:t>
                      </a:r>
                      <a:r>
                        <a:rPr lang="en-US" b="1" dirty="0" err="1">
                          <a:solidFill>
                            <a:srgbClr val="1D71B8"/>
                          </a:solidFill>
                        </a:rPr>
                        <a:t>običaja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9.3.1 </a:t>
                      </a:r>
                      <a:r>
                        <a:rPr lang="en-GB" sz="1800" kern="1200" dirty="0" err="1">
                          <a:solidFill>
                            <a:schemeClr val="dk1"/>
                          </a:solidFill>
                          <a:effectLst/>
                          <a:latin typeface="+mn-lt"/>
                          <a:ea typeface="+mn-ea"/>
                          <a:cs typeface="+mn-cs"/>
                        </a:rPr>
                        <a:t>Odgovori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zašto</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običaji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tradicije</a:t>
                      </a:r>
                      <a:r>
                        <a:rPr lang="en-GB" sz="1800" kern="1200" dirty="0">
                          <a:solidFill>
                            <a:schemeClr val="dk1"/>
                          </a:solidFill>
                          <a:effectLst/>
                          <a:latin typeface="+mn-lt"/>
                          <a:ea typeface="+mn-ea"/>
                          <a:cs typeface="+mn-cs"/>
                        </a:rPr>
                        <a:t> slave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9.3.2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istoriju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njegovo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poreklo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9.3.3 </a:t>
                      </a:r>
                      <a:r>
                        <a:rPr lang="en-GB" sz="1800" kern="1200" dirty="0" err="1">
                          <a:solidFill>
                            <a:schemeClr val="dk1"/>
                          </a:solidFill>
                          <a:effectLst/>
                          <a:latin typeface="+mn-lt"/>
                          <a:ea typeface="+mn-ea"/>
                          <a:cs typeface="+mn-cs"/>
                        </a:rPr>
                        <a:t>Razjasni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nedoumice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endParaRPr lang="en-GB" sz="1800" kern="1200" dirty="0">
                        <a:solidFill>
                          <a:schemeClr val="dk1"/>
                        </a:solidFill>
                        <a:effectLst/>
                        <a:latin typeface="+mn-lt"/>
                        <a:ea typeface="+mn-ea"/>
                        <a:cs typeface="+mn-cs"/>
                      </a:endParaRPr>
                    </a:p>
                    <a:p>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0938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168867860"/>
              </p:ext>
            </p:extLst>
          </p:nvPr>
        </p:nvGraphicFramePr>
        <p:xfrm>
          <a:off x="891402" y="1390077"/>
          <a:ext cx="10409196" cy="450860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1064363">
                <a:tc gridSpan="4">
                  <a:txBody>
                    <a:bodyPr/>
                    <a:lstStyle/>
                    <a:p>
                      <a:r>
                        <a:rPr lang="en-US" sz="4000" dirty="0"/>
                        <a:t>Modul 10: </a:t>
                      </a:r>
                      <a:r>
                        <a:rPr lang="en-US" sz="4000" dirty="0" err="1"/>
                        <a:t>Pružanje</a:t>
                      </a:r>
                      <a:r>
                        <a:rPr lang="en-US" sz="4000" dirty="0"/>
                        <a:t> </a:t>
                      </a:r>
                      <a:r>
                        <a:rPr lang="en-US" sz="4000" dirty="0" err="1"/>
                        <a:t>informacija</a:t>
                      </a:r>
                      <a:r>
                        <a:rPr lang="en-US" sz="4000" dirty="0"/>
                        <a:t> o </a:t>
                      </a:r>
                      <a:r>
                        <a:rPr lang="en-US" sz="4000" dirty="0" err="1"/>
                        <a:t>okolini</a:t>
                      </a:r>
                      <a:r>
                        <a:rPr lang="en-US" sz="4000" dirty="0"/>
                        <a:t> </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10.1 </a:t>
                      </a:r>
                      <a:r>
                        <a:rPr lang="en-US" b="1" dirty="0" err="1">
                          <a:solidFill>
                            <a:srgbClr val="1D71B8"/>
                          </a:solidFill>
                        </a:rPr>
                        <a:t>Poznata</a:t>
                      </a:r>
                      <a:r>
                        <a:rPr lang="en-US" b="1" dirty="0">
                          <a:solidFill>
                            <a:srgbClr val="1D71B8"/>
                          </a:solidFill>
                        </a:rPr>
                        <a:t> </a:t>
                      </a:r>
                      <a:r>
                        <a:rPr lang="en-US" b="1" dirty="0" err="1">
                          <a:solidFill>
                            <a:srgbClr val="1D71B8"/>
                          </a:solidFill>
                        </a:rPr>
                        <a:t>mesta</a:t>
                      </a:r>
                      <a:r>
                        <a:rPr lang="en-US" b="1" dirty="0">
                          <a:solidFill>
                            <a:srgbClr val="1D71B8"/>
                          </a:solidFill>
                        </a:rPr>
                        <a:t>/</a:t>
                      </a:r>
                      <a:r>
                        <a:rPr lang="en-US" b="1" dirty="0" err="1">
                          <a:solidFill>
                            <a:srgbClr val="1D71B8"/>
                          </a:solidFill>
                        </a:rPr>
                        <a:t>sadržaji</a:t>
                      </a:r>
                      <a:r>
                        <a:rPr lang="en-US" b="1" dirty="0">
                          <a:solidFill>
                            <a:srgbClr val="1D71B8"/>
                          </a:solidFill>
                        </a:rPr>
                        <a:t> u </a:t>
                      </a:r>
                      <a:r>
                        <a:rPr lang="en-US" b="1" dirty="0" err="1">
                          <a:solidFill>
                            <a:srgbClr val="1D71B8"/>
                          </a:solidFill>
                        </a:rPr>
                        <a:t>blizini</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10.1.1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mestima</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sadržajima</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blizini</a:t>
                      </a:r>
                      <a:r>
                        <a:rPr lang="en-GB" sz="1800" kern="1200" dirty="0">
                          <a:solidFill>
                            <a:schemeClr val="dk1"/>
                          </a:solidFill>
                          <a:effectLst/>
                          <a:latin typeface="+mn-lt"/>
                          <a:ea typeface="+mn-ea"/>
                          <a:cs typeface="+mn-cs"/>
                        </a:rPr>
                        <a:t> </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10.1.2 </a:t>
                      </a:r>
                      <a:r>
                        <a:rPr lang="en-GB" sz="1800" kern="1200" dirty="0" err="1">
                          <a:solidFill>
                            <a:schemeClr val="dk1"/>
                          </a:solidFill>
                          <a:effectLst/>
                          <a:latin typeface="+mn-lt"/>
                          <a:ea typeface="+mn-ea"/>
                          <a:cs typeface="+mn-cs"/>
                        </a:rPr>
                        <a:t>Uputi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r>
                        <a:rPr lang="en-GB" sz="1800" kern="1200" dirty="0">
                          <a:solidFill>
                            <a:schemeClr val="dk1"/>
                          </a:solidFill>
                          <a:effectLst/>
                          <a:latin typeface="+mn-lt"/>
                          <a:ea typeface="+mn-ea"/>
                          <a:cs typeface="+mn-cs"/>
                        </a:rPr>
                        <a:t> ka </a:t>
                      </a:r>
                      <a:r>
                        <a:rPr lang="en-GB" sz="1800" kern="1200" dirty="0" err="1">
                          <a:solidFill>
                            <a:schemeClr val="dk1"/>
                          </a:solidFill>
                          <a:effectLst/>
                          <a:latin typeface="+mn-lt"/>
                          <a:ea typeface="+mn-ea"/>
                          <a:cs typeface="+mn-cs"/>
                        </a:rPr>
                        <a:t>sadržajima</a:t>
                      </a:r>
                      <a:r>
                        <a:rPr lang="en-GB" sz="1800" kern="1200" dirty="0">
                          <a:solidFill>
                            <a:schemeClr val="dk1"/>
                          </a:solidFill>
                          <a:effectLst/>
                          <a:latin typeface="+mn-lt"/>
                          <a:ea typeface="+mn-ea"/>
                          <a:cs typeface="+mn-cs"/>
                        </a:rPr>
                        <a:t> koji </a:t>
                      </a:r>
                      <a:r>
                        <a:rPr lang="en-GB" sz="1800" kern="1200" dirty="0" err="1">
                          <a:solidFill>
                            <a:schemeClr val="dk1"/>
                          </a:solidFill>
                          <a:effectLst/>
                          <a:latin typeface="+mn-lt"/>
                          <a:ea typeface="+mn-ea"/>
                          <a:cs typeface="+mn-cs"/>
                        </a:rPr>
                        <a:t>su</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blizini</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r>
                        <a:rPr lang="en-US" dirty="0"/>
                        <a:t>10.1.3 </a:t>
                      </a:r>
                      <a:r>
                        <a:rPr lang="en-US" dirty="0" err="1"/>
                        <a:t>Odgovori</a:t>
                      </a:r>
                      <a:r>
                        <a:rPr lang="en-US" dirty="0"/>
                        <a:t> </a:t>
                      </a:r>
                      <a:r>
                        <a:rPr lang="en-US" dirty="0" err="1"/>
                        <a:t>na</a:t>
                      </a:r>
                      <a:r>
                        <a:rPr lang="en-US" dirty="0"/>
                        <a:t> </a:t>
                      </a:r>
                      <a:r>
                        <a:rPr lang="en-US" dirty="0" err="1"/>
                        <a:t>pitanja</a:t>
                      </a:r>
                      <a:r>
                        <a:rPr lang="en-US" dirty="0"/>
                        <a:t> </a:t>
                      </a:r>
                      <a:r>
                        <a:rPr lang="en-US" dirty="0" err="1"/>
                        <a:t>mušterija</a:t>
                      </a:r>
                      <a:r>
                        <a:rPr lang="en-US" dirty="0"/>
                        <a:t> </a:t>
                      </a:r>
                      <a:r>
                        <a:rPr lang="en-US" dirty="0" err="1"/>
                        <a:t>vezana</a:t>
                      </a:r>
                      <a:r>
                        <a:rPr lang="en-US" dirty="0"/>
                        <a:t> za </a:t>
                      </a:r>
                      <a:r>
                        <a:rPr lang="en-US" dirty="0" err="1"/>
                        <a:t>ove</a:t>
                      </a:r>
                      <a:r>
                        <a:rPr lang="en-US" dirty="0"/>
                        <a:t> </a:t>
                      </a:r>
                      <a:r>
                        <a:rPr lang="en-US" dirty="0" err="1"/>
                        <a:t>sadržaje</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10.2 </a:t>
                      </a:r>
                      <a:r>
                        <a:rPr lang="en-US" b="1" dirty="0" err="1">
                          <a:solidFill>
                            <a:srgbClr val="1D71B8"/>
                          </a:solidFill>
                        </a:rPr>
                        <a:t>Preporuke</a:t>
                      </a:r>
                      <a:r>
                        <a:rPr lang="en-US" b="1" dirty="0">
                          <a:solidFill>
                            <a:srgbClr val="1D71B8"/>
                          </a:solidFill>
                        </a:rPr>
                        <a:t> </a:t>
                      </a:r>
                      <a:r>
                        <a:rPr lang="en-US" b="1" dirty="0" err="1">
                          <a:solidFill>
                            <a:srgbClr val="1D71B8"/>
                          </a:solidFill>
                        </a:rPr>
                        <a:t>zasnovane</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potrebama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10.2.1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vezi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aktivnostima</a:t>
                      </a:r>
                      <a:r>
                        <a:rPr lang="en-GB" sz="1800" kern="1200" dirty="0">
                          <a:solidFill>
                            <a:schemeClr val="dk1"/>
                          </a:solidFill>
                          <a:effectLst/>
                          <a:latin typeface="+mn-lt"/>
                          <a:ea typeface="+mn-ea"/>
                          <a:cs typeface="+mn-cs"/>
                        </a:rPr>
                        <a:t> van </a:t>
                      </a:r>
                      <a:r>
                        <a:rPr lang="en-GB" sz="1800" kern="1200" dirty="0" err="1">
                          <a:solidFill>
                            <a:schemeClr val="dk1"/>
                          </a:solidFill>
                          <a:effectLst/>
                          <a:latin typeface="+mn-lt"/>
                          <a:ea typeface="+mn-ea"/>
                          <a:cs typeface="+mn-cs"/>
                        </a:rPr>
                        <a:t>restorana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10.2.2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preporuke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vezane</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potrebe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r>
                        <a:rPr lang="en-US" dirty="0"/>
                        <a:t>10.2.3 </a:t>
                      </a:r>
                      <a:r>
                        <a:rPr lang="en-US" dirty="0" err="1"/>
                        <a:t>Odgovori</a:t>
                      </a:r>
                      <a:r>
                        <a:rPr lang="en-US" dirty="0"/>
                        <a:t> </a:t>
                      </a:r>
                      <a:r>
                        <a:rPr lang="en-US" dirty="0" err="1"/>
                        <a:t>na</a:t>
                      </a:r>
                      <a:r>
                        <a:rPr lang="en-US" dirty="0"/>
                        <a:t> </a:t>
                      </a:r>
                      <a:r>
                        <a:rPr lang="en-US" dirty="0" err="1"/>
                        <a:t>pitanja</a:t>
                      </a:r>
                      <a:r>
                        <a:rPr lang="en-US" dirty="0"/>
                        <a:t> </a:t>
                      </a:r>
                      <a:r>
                        <a:rPr lang="en-US" dirty="0" err="1"/>
                        <a:t>mušterija</a:t>
                      </a:r>
                      <a:r>
                        <a:rPr lang="en-US" dirty="0"/>
                        <a:t> </a:t>
                      </a:r>
                      <a:r>
                        <a:rPr lang="en-US" dirty="0" err="1"/>
                        <a:t>vezana</a:t>
                      </a:r>
                      <a:r>
                        <a:rPr lang="en-US" dirty="0"/>
                        <a:t> za </a:t>
                      </a:r>
                      <a:r>
                        <a:rPr lang="en-US" dirty="0" err="1"/>
                        <a:t>lokalno</a:t>
                      </a:r>
                      <a:r>
                        <a:rPr lang="en-US" dirty="0"/>
                        <a:t> mesto</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10.3 </a:t>
                      </a:r>
                      <a:r>
                        <a:rPr lang="en-US" b="1" dirty="0" err="1">
                          <a:solidFill>
                            <a:srgbClr val="1D71B8"/>
                          </a:solidFill>
                        </a:rPr>
                        <a:t>Uputstva</a:t>
                      </a:r>
                      <a:r>
                        <a:rPr lang="en-US" b="1" dirty="0">
                          <a:solidFill>
                            <a:srgbClr val="1D71B8"/>
                          </a:solidFill>
                        </a:rPr>
                        <a:t> ka </a:t>
                      </a:r>
                      <a:r>
                        <a:rPr lang="en-US" b="1" dirty="0" err="1">
                          <a:solidFill>
                            <a:srgbClr val="1D71B8"/>
                          </a:solidFill>
                        </a:rPr>
                        <a:t>udaljenim</a:t>
                      </a:r>
                      <a:r>
                        <a:rPr lang="en-US" b="1" dirty="0">
                          <a:solidFill>
                            <a:srgbClr val="1D71B8"/>
                          </a:solidFill>
                        </a:rPr>
                        <a:t> </a:t>
                      </a:r>
                      <a:r>
                        <a:rPr lang="en-US" b="1" dirty="0" err="1">
                          <a:solidFill>
                            <a:srgbClr val="1D71B8"/>
                          </a:solidFill>
                        </a:rPr>
                        <a:t>lokacijama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10.3.1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udaljenom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mestu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interesovanja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10.3.2 </a:t>
                      </a:r>
                      <a:r>
                        <a:rPr lang="en-GB" sz="1800" kern="1200" dirty="0" err="1">
                          <a:solidFill>
                            <a:schemeClr val="dk1"/>
                          </a:solidFill>
                          <a:effectLst/>
                          <a:latin typeface="+mn-lt"/>
                          <a:ea typeface="+mn-ea"/>
                          <a:cs typeface="+mn-cs"/>
                        </a:rPr>
                        <a:t>Proveri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koliko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poznaje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transportne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r>
                        <a:rPr lang="en-GB" sz="1800" kern="1200" dirty="0">
                          <a:solidFill>
                            <a:schemeClr val="dk1"/>
                          </a:solidFill>
                          <a:effectLst/>
                          <a:latin typeface="+mn-lt"/>
                          <a:ea typeface="+mn-ea"/>
                          <a:cs typeface="+mn-cs"/>
                        </a:rPr>
                        <a:t> </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10.3.3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transportu</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5149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685895876"/>
              </p:ext>
            </p:extLst>
          </p:nvPr>
        </p:nvGraphicFramePr>
        <p:xfrm>
          <a:off x="891402" y="1473269"/>
          <a:ext cx="10409196" cy="479808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08014">
                <a:tc gridSpan="4">
                  <a:txBody>
                    <a:bodyPr/>
                    <a:lstStyle/>
                    <a:p>
                      <a:r>
                        <a:rPr lang="en-US" sz="4000" dirty="0"/>
                        <a:t>Modul 1: </a:t>
                      </a:r>
                      <a:r>
                        <a:rPr lang="en-US" sz="4000" dirty="0" err="1"/>
                        <a:t>Zakazivanje</a:t>
                      </a:r>
                      <a:r>
                        <a:rPr lang="en-US" sz="4000" dirty="0"/>
                        <a:t> </a:t>
                      </a:r>
                      <a:r>
                        <a:rPr lang="en-US" sz="4000" dirty="0" err="1"/>
                        <a:t>rezervacije</a:t>
                      </a:r>
                      <a:r>
                        <a:rPr lang="en-US" sz="4000" dirty="0"/>
                        <a:t> za </a:t>
                      </a:r>
                      <a:r>
                        <a:rPr lang="en-US" sz="4000" dirty="0" err="1"/>
                        <a:t>ručak</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949846">
                <a:tc>
                  <a:txBody>
                    <a:bodyPr/>
                    <a:lstStyle/>
                    <a:p>
                      <a:r>
                        <a:rPr lang="en-US" b="1" dirty="0">
                          <a:solidFill>
                            <a:srgbClr val="1D71B8"/>
                          </a:solidFill>
                        </a:rPr>
                        <a:t>1.1 </a:t>
                      </a:r>
                      <a:r>
                        <a:rPr lang="en-US" b="1" dirty="0" err="1">
                          <a:solidFill>
                            <a:srgbClr val="1D71B8"/>
                          </a:solidFill>
                        </a:rPr>
                        <a:t>Potvrđivanje</a:t>
                      </a:r>
                      <a:r>
                        <a:rPr lang="en-US" b="1" dirty="0">
                          <a:solidFill>
                            <a:srgbClr val="1D71B8"/>
                          </a:solidFill>
                        </a:rPr>
                        <a:t> </a:t>
                      </a:r>
                      <a:r>
                        <a:rPr lang="en-US" b="1" dirty="0" err="1">
                          <a:solidFill>
                            <a:srgbClr val="1D71B8"/>
                          </a:solidFill>
                        </a:rPr>
                        <a:t>rezervacije</a:t>
                      </a:r>
                      <a:r>
                        <a:rPr lang="en-US" b="1" dirty="0">
                          <a:solidFill>
                            <a:srgbClr val="1D71B8"/>
                          </a:solidFill>
                        </a:rPr>
                        <a:t> </a:t>
                      </a:r>
                      <a:r>
                        <a:rPr lang="en-US" b="1" dirty="0" err="1">
                          <a:solidFill>
                            <a:srgbClr val="1D71B8"/>
                          </a:solidFill>
                        </a:rPr>
                        <a:t>preko</a:t>
                      </a:r>
                      <a:r>
                        <a:rPr lang="en-US" b="1" dirty="0">
                          <a:solidFill>
                            <a:srgbClr val="1D71B8"/>
                          </a:solidFill>
                        </a:rPr>
                        <a:t> </a:t>
                      </a:r>
                      <a:r>
                        <a:rPr lang="en-US" b="1" dirty="0" err="1">
                          <a:solidFill>
                            <a:srgbClr val="1D71B8"/>
                          </a:solidFill>
                        </a:rPr>
                        <a:t>mejla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1.1.1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gosta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1.1.2 </a:t>
                      </a:r>
                      <a:r>
                        <a:rPr lang="en-GB" sz="1800" kern="1200" dirty="0" err="1">
                          <a:solidFill>
                            <a:schemeClr val="dk1"/>
                          </a:solidFill>
                          <a:effectLst/>
                          <a:latin typeface="+mn-lt"/>
                          <a:ea typeface="+mn-ea"/>
                          <a:cs typeface="+mn-cs"/>
                        </a:rPr>
                        <a:t>Ispuni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gosta</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1.1.3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949846">
                <a:tc>
                  <a:txBody>
                    <a:bodyPr/>
                    <a:lstStyle/>
                    <a:p>
                      <a:r>
                        <a:rPr lang="en-US" b="1" dirty="0">
                          <a:solidFill>
                            <a:srgbClr val="1D71B8"/>
                          </a:solidFill>
                        </a:rPr>
                        <a:t>1.2 </a:t>
                      </a:r>
                      <a:r>
                        <a:rPr lang="en-US" b="1" dirty="0" err="1">
                          <a:solidFill>
                            <a:srgbClr val="1D71B8"/>
                          </a:solidFill>
                        </a:rPr>
                        <a:t>Potvrđivanje</a:t>
                      </a:r>
                      <a:r>
                        <a:rPr lang="en-US" b="1" dirty="0">
                          <a:solidFill>
                            <a:srgbClr val="1D71B8"/>
                          </a:solidFill>
                        </a:rPr>
                        <a:t> </a:t>
                      </a:r>
                      <a:r>
                        <a:rPr lang="en-US" b="1" dirty="0" err="1">
                          <a:solidFill>
                            <a:srgbClr val="1D71B8"/>
                          </a:solidFill>
                        </a:rPr>
                        <a:t>rezervacije</a:t>
                      </a:r>
                      <a:r>
                        <a:rPr lang="en-US" b="1" dirty="0">
                          <a:solidFill>
                            <a:srgbClr val="1D71B8"/>
                          </a:solidFill>
                        </a:rPr>
                        <a:t> </a:t>
                      </a:r>
                      <a:r>
                        <a:rPr lang="en-US" b="1" dirty="0" err="1">
                          <a:solidFill>
                            <a:srgbClr val="1D71B8"/>
                          </a:solidFill>
                        </a:rPr>
                        <a:t>preko</a:t>
                      </a:r>
                      <a:r>
                        <a:rPr lang="en-US" b="1" dirty="0">
                          <a:solidFill>
                            <a:srgbClr val="1D71B8"/>
                          </a:solidFill>
                        </a:rPr>
                        <a:t> </a:t>
                      </a:r>
                      <a:r>
                        <a:rPr lang="en-US" b="1" dirty="0" err="1">
                          <a:solidFill>
                            <a:srgbClr val="1D71B8"/>
                          </a:solidFill>
                        </a:rPr>
                        <a:t>telefona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1.2.1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zabeleži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sadržaj</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razgovora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1.2.2 </a:t>
                      </a:r>
                      <a:r>
                        <a:rPr lang="en-GB" sz="1800" kern="1200" dirty="0" err="1">
                          <a:solidFill>
                            <a:schemeClr val="dk1"/>
                          </a:solidFill>
                          <a:effectLst/>
                          <a:latin typeface="+mn-lt"/>
                          <a:ea typeface="+mn-ea"/>
                          <a:cs typeface="+mn-cs"/>
                        </a:rPr>
                        <a:t>Ukoliko</a:t>
                      </a:r>
                      <a:r>
                        <a:rPr lang="en-GB" sz="1800" kern="1200" dirty="0">
                          <a:solidFill>
                            <a:schemeClr val="dk1"/>
                          </a:solidFill>
                          <a:effectLst/>
                          <a:latin typeface="+mn-lt"/>
                          <a:ea typeface="+mn-ea"/>
                          <a:cs typeface="+mn-cs"/>
                        </a:rPr>
                        <a:t> je </a:t>
                      </a:r>
                      <a:r>
                        <a:rPr lang="en-GB" sz="1800" kern="1200" dirty="0" err="1">
                          <a:solidFill>
                            <a:schemeClr val="dk1"/>
                          </a:solidFill>
                          <a:effectLst/>
                          <a:latin typeface="+mn-lt"/>
                          <a:ea typeface="+mn-ea"/>
                          <a:cs typeface="+mn-cs"/>
                        </a:rPr>
                        <a:t>potrebno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1.2.3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482151">
                <a:tc>
                  <a:txBody>
                    <a:bodyPr/>
                    <a:lstStyle/>
                    <a:p>
                      <a:r>
                        <a:rPr lang="en-US" b="1" dirty="0">
                          <a:solidFill>
                            <a:srgbClr val="1D71B8"/>
                          </a:solidFill>
                        </a:rPr>
                        <a:t>1.3 </a:t>
                      </a:r>
                      <a:r>
                        <a:rPr lang="en-US" b="1" dirty="0" err="1">
                          <a:solidFill>
                            <a:srgbClr val="1D71B8"/>
                          </a:solidFill>
                        </a:rPr>
                        <a:t>Promena</a:t>
                      </a:r>
                      <a:r>
                        <a:rPr lang="en-US" b="1" dirty="0">
                          <a:solidFill>
                            <a:srgbClr val="1D71B8"/>
                          </a:solidFill>
                        </a:rPr>
                        <a:t> </a:t>
                      </a:r>
                      <a:r>
                        <a:rPr lang="en-US" b="1" dirty="0" err="1">
                          <a:solidFill>
                            <a:srgbClr val="1D71B8"/>
                          </a:solidFill>
                        </a:rPr>
                        <a:t>postojeće</a:t>
                      </a:r>
                      <a:r>
                        <a:rPr lang="en-US" b="1" dirty="0">
                          <a:solidFill>
                            <a:srgbClr val="1D71B8"/>
                          </a:solidFill>
                        </a:rPr>
                        <a:t> </a:t>
                      </a:r>
                      <a:r>
                        <a:rPr lang="en-US" b="1" dirty="0" err="1">
                          <a:solidFill>
                            <a:srgbClr val="1D71B8"/>
                          </a:solidFill>
                        </a:rPr>
                        <a:t>rezervacije</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1.3.1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potencijalne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nedoumice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1.3.2 </a:t>
                      </a:r>
                      <a:r>
                        <a:rPr lang="en-GB" sz="1800" kern="1200" dirty="0" err="1">
                          <a:solidFill>
                            <a:schemeClr val="dk1"/>
                          </a:solidFill>
                          <a:effectLst/>
                          <a:latin typeface="+mn-lt"/>
                          <a:ea typeface="+mn-ea"/>
                          <a:cs typeface="+mn-cs"/>
                        </a:rPr>
                        <a:t>Uporedi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zathev</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prvobitnom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rezervacijom</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1.3.3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r>
                        <a:rPr lang="en-GB" sz="1800" kern="1200" dirty="0">
                          <a:solidFill>
                            <a:schemeClr val="dk1"/>
                          </a:solidFill>
                          <a:effectLst/>
                          <a:latin typeface="+mn-lt"/>
                          <a:ea typeface="+mn-ea"/>
                          <a:cs typeface="+mn-cs"/>
                        </a:rPr>
                        <a:t>(I </a:t>
                      </a:r>
                      <a:r>
                        <a:rPr lang="en-GB" sz="1800" kern="1200" dirty="0" err="1">
                          <a:solidFill>
                            <a:schemeClr val="dk1"/>
                          </a:solidFill>
                          <a:effectLst/>
                          <a:latin typeface="+mn-lt"/>
                          <a:ea typeface="+mn-ea"/>
                          <a:cs typeface="+mn-cs"/>
                        </a:rPr>
                        <a:t>ukoliko</a:t>
                      </a:r>
                      <a:r>
                        <a:rPr lang="en-GB" sz="1800" kern="1200" dirty="0">
                          <a:solidFill>
                            <a:schemeClr val="dk1"/>
                          </a:solidFill>
                          <a:effectLst/>
                          <a:latin typeface="+mn-lt"/>
                          <a:ea typeface="+mn-ea"/>
                          <a:cs typeface="+mn-cs"/>
                        </a:rPr>
                        <a:t> je </a:t>
                      </a:r>
                      <a:r>
                        <a:rPr lang="en-GB" sz="1800" kern="1200" dirty="0" err="1">
                          <a:solidFill>
                            <a:schemeClr val="dk1"/>
                          </a:solidFill>
                          <a:effectLst/>
                          <a:latin typeface="+mn-lt"/>
                          <a:ea typeface="+mn-ea"/>
                          <a:cs typeface="+mn-cs"/>
                        </a:rPr>
                        <a:t>potrebno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obješnjenja</a:t>
                      </a:r>
                      <a:r>
                        <a:rPr lang="en-GB" sz="1800" kern="1200" dirty="0">
                          <a:solidFill>
                            <a:schemeClr val="dk1"/>
                          </a:solidFill>
                          <a:effectLst/>
                          <a:latin typeface="+mn-lt"/>
                          <a:ea typeface="+mn-ea"/>
                          <a:cs typeface="+mn-cs"/>
                        </a:rPr>
                        <a:t>)</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79778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657895245"/>
              </p:ext>
            </p:extLst>
          </p:nvPr>
        </p:nvGraphicFramePr>
        <p:xfrm>
          <a:off x="891402" y="1473097"/>
          <a:ext cx="10409196" cy="45238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27203">
                <a:tc gridSpan="4">
                  <a:txBody>
                    <a:bodyPr/>
                    <a:lstStyle/>
                    <a:p>
                      <a:r>
                        <a:rPr lang="en-US" sz="4000" dirty="0"/>
                        <a:t>Modul 2: </a:t>
                      </a:r>
                      <a:r>
                        <a:rPr lang="en-US" sz="4000" dirty="0" err="1"/>
                        <a:t>Usluživanje</a:t>
                      </a:r>
                      <a:r>
                        <a:rPr lang="en-US" sz="4000" dirty="0"/>
                        <a:t> </a:t>
                      </a:r>
                      <a:r>
                        <a:rPr lang="en-US" sz="4000" dirty="0" err="1"/>
                        <a:t>mušterija</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2.1 </a:t>
                      </a:r>
                      <a:r>
                        <a:rPr lang="en-US" b="1" dirty="0" err="1">
                          <a:solidFill>
                            <a:srgbClr val="1D71B8"/>
                          </a:solidFill>
                        </a:rPr>
                        <a:t>Prezentovanje</a:t>
                      </a:r>
                      <a:r>
                        <a:rPr lang="en-US" b="1" dirty="0">
                          <a:solidFill>
                            <a:srgbClr val="1D71B8"/>
                          </a:solidFill>
                        </a:rPr>
                        <a:t> </a:t>
                      </a:r>
                      <a:r>
                        <a:rPr lang="en-US" b="1" dirty="0" err="1">
                          <a:solidFill>
                            <a:srgbClr val="1D71B8"/>
                          </a:solidFill>
                        </a:rPr>
                        <a:t>hrane</a:t>
                      </a:r>
                      <a:r>
                        <a:rPr lang="en-US" b="1" dirty="0">
                          <a:solidFill>
                            <a:srgbClr val="1D71B8"/>
                          </a:solidFill>
                        </a:rPr>
                        <a:t> </a:t>
                      </a:r>
                      <a:r>
                        <a:rPr lang="en-US" b="1" dirty="0" err="1">
                          <a:solidFill>
                            <a:srgbClr val="1D71B8"/>
                          </a:solidFill>
                        </a:rPr>
                        <a:t>i</a:t>
                      </a:r>
                      <a:r>
                        <a:rPr lang="en-US" b="1" dirty="0">
                          <a:solidFill>
                            <a:srgbClr val="1D71B8"/>
                          </a:solidFill>
                        </a:rPr>
                        <a:t> </a:t>
                      </a:r>
                      <a:r>
                        <a:rPr lang="en-US" b="1" dirty="0" err="1">
                          <a:solidFill>
                            <a:srgbClr val="1D71B8"/>
                          </a:solidFill>
                        </a:rPr>
                        <a:t>pića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2.1.1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zabeleži</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potvrdi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2.1.2 </a:t>
                      </a:r>
                      <a:r>
                        <a:rPr lang="en-GB" sz="1800" kern="1200" dirty="0" err="1">
                          <a:solidFill>
                            <a:schemeClr val="dk1"/>
                          </a:solidFill>
                          <a:effectLst/>
                          <a:latin typeface="+mn-lt"/>
                          <a:ea typeface="+mn-ea"/>
                          <a:cs typeface="+mn-cs"/>
                        </a:rPr>
                        <a:t>Prenese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kolegama</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2.1.3 </a:t>
                      </a:r>
                      <a:r>
                        <a:rPr lang="en-GB" sz="1800" kern="1200" dirty="0" err="1">
                          <a:solidFill>
                            <a:schemeClr val="dk1"/>
                          </a:solidFill>
                          <a:effectLst/>
                          <a:latin typeface="+mn-lt"/>
                          <a:ea typeface="+mn-ea"/>
                          <a:cs typeface="+mn-cs"/>
                        </a:rPr>
                        <a:t>Prezentuje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jela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mušterijama</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stolom</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2.2 </a:t>
                      </a:r>
                      <a:r>
                        <a:rPr lang="en-US" b="1" dirty="0" err="1">
                          <a:solidFill>
                            <a:srgbClr val="1D71B8"/>
                          </a:solidFill>
                        </a:rPr>
                        <a:t>Usluživanje</a:t>
                      </a:r>
                      <a:r>
                        <a:rPr lang="en-US" b="1" dirty="0">
                          <a:solidFill>
                            <a:srgbClr val="1D71B8"/>
                          </a:solidFill>
                        </a:rPr>
                        <a:t> </a:t>
                      </a:r>
                      <a:r>
                        <a:rPr lang="en-US" b="1" dirty="0" err="1">
                          <a:solidFill>
                            <a:srgbClr val="1D71B8"/>
                          </a:solidFill>
                        </a:rPr>
                        <a:t>mušterija</a:t>
                      </a:r>
                      <a:r>
                        <a:rPr lang="en-US" b="1" dirty="0">
                          <a:solidFill>
                            <a:srgbClr val="1D71B8"/>
                          </a:solidFill>
                        </a:rPr>
                        <a:t>, </a:t>
                      </a:r>
                      <a:r>
                        <a:rPr lang="en-US" b="1" dirty="0" err="1">
                          <a:solidFill>
                            <a:srgbClr val="1D71B8"/>
                          </a:solidFill>
                        </a:rPr>
                        <a:t>dobijanje</a:t>
                      </a:r>
                      <a:r>
                        <a:rPr lang="en-US" b="1" dirty="0">
                          <a:solidFill>
                            <a:srgbClr val="1D71B8"/>
                          </a:solidFill>
                        </a:rPr>
                        <a:t> </a:t>
                      </a:r>
                      <a:r>
                        <a:rPr lang="en-US" b="1" dirty="0" err="1">
                          <a:solidFill>
                            <a:srgbClr val="1D71B8"/>
                          </a:solidFill>
                        </a:rPr>
                        <a:t>povratne</a:t>
                      </a:r>
                      <a:r>
                        <a:rPr lang="en-US" b="1" dirty="0">
                          <a:solidFill>
                            <a:srgbClr val="1D71B8"/>
                          </a:solidFill>
                        </a:rPr>
                        <a:t> </a:t>
                      </a:r>
                      <a:r>
                        <a:rPr lang="en-US" b="1" dirty="0" err="1">
                          <a:solidFill>
                            <a:srgbClr val="1D71B8"/>
                          </a:solidFill>
                        </a:rPr>
                        <a:t>informacije</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2.2.1 </a:t>
                      </a:r>
                      <a:r>
                        <a:rPr lang="en-GB" sz="1800" kern="1200" dirty="0" err="1">
                          <a:solidFill>
                            <a:schemeClr val="dk1"/>
                          </a:solidFill>
                          <a:effectLst/>
                          <a:latin typeface="+mn-lt"/>
                          <a:ea typeface="+mn-ea"/>
                          <a:cs typeface="+mn-cs"/>
                        </a:rPr>
                        <a:t>Odgovarajuće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dočeka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pozdravi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smesti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endParaRPr lang="en-GB" sz="1800" kern="1200" dirty="0">
                        <a:solidFill>
                          <a:schemeClr val="dk1"/>
                        </a:solidFill>
                        <a:effectLst/>
                        <a:latin typeface="+mn-lt"/>
                        <a:ea typeface="+mn-ea"/>
                        <a:cs typeface="+mn-cs"/>
                      </a:endParaRP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2.2.2 </a:t>
                      </a:r>
                      <a:r>
                        <a:rPr lang="en-GB" sz="1800" kern="1200" dirty="0" err="1">
                          <a:solidFill>
                            <a:schemeClr val="dk1"/>
                          </a:solidFill>
                          <a:effectLst/>
                          <a:latin typeface="+mn-lt"/>
                          <a:ea typeface="+mn-ea"/>
                          <a:cs typeface="+mn-cs"/>
                        </a:rPr>
                        <a:t>Ispuni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početne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2.2.3 </a:t>
                      </a:r>
                      <a:r>
                        <a:rPr lang="en-GB" sz="1800" kern="1200" dirty="0" err="1">
                          <a:solidFill>
                            <a:schemeClr val="dk1"/>
                          </a:solidFill>
                          <a:effectLst/>
                          <a:latin typeface="+mn-lt"/>
                          <a:ea typeface="+mn-ea"/>
                          <a:cs typeface="+mn-cs"/>
                        </a:rPr>
                        <a:t>Zatraži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povratnu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informaciju</a:t>
                      </a:r>
                      <a:r>
                        <a:rPr lang="en-GB" sz="1800" kern="1200" dirty="0">
                          <a:solidFill>
                            <a:schemeClr val="dk1"/>
                          </a:solidFill>
                          <a:effectLst/>
                          <a:latin typeface="+mn-lt"/>
                          <a:ea typeface="+mn-ea"/>
                          <a:cs typeface="+mn-cs"/>
                        </a:rPr>
                        <a:t> od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kvalitetu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usluge</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2.3 </a:t>
                      </a:r>
                      <a:r>
                        <a:rPr lang="en-US" b="1" dirty="0" err="1">
                          <a:solidFill>
                            <a:srgbClr val="1D71B8"/>
                          </a:solidFill>
                        </a:rPr>
                        <a:t>Proveravanje</a:t>
                      </a:r>
                      <a:r>
                        <a:rPr lang="en-US" b="1" dirty="0">
                          <a:solidFill>
                            <a:srgbClr val="1D71B8"/>
                          </a:solidFill>
                        </a:rPr>
                        <a:t> </a:t>
                      </a:r>
                      <a:r>
                        <a:rPr lang="en-US" b="1" dirty="0" err="1">
                          <a:solidFill>
                            <a:srgbClr val="1D71B8"/>
                          </a:solidFill>
                        </a:rPr>
                        <a:t>zadovoljstva</a:t>
                      </a:r>
                      <a:r>
                        <a:rPr lang="en-US" b="1" dirty="0">
                          <a:solidFill>
                            <a:srgbClr val="1D71B8"/>
                          </a:solidFill>
                        </a:rPr>
                        <a:t> </a:t>
                      </a:r>
                      <a:r>
                        <a:rPr lang="en-US" b="1" dirty="0" err="1">
                          <a:solidFill>
                            <a:srgbClr val="1D71B8"/>
                          </a:solidFill>
                        </a:rPr>
                        <a:t>uslugom</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2.3.1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zatraži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povratnu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informaciju</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usluzi</a:t>
                      </a:r>
                      <a:endParaRPr lang="en-GB" sz="1800" kern="1200" dirty="0">
                        <a:solidFill>
                          <a:schemeClr val="dk1"/>
                        </a:solidFill>
                        <a:effectLst/>
                        <a:latin typeface="+mn-lt"/>
                        <a:ea typeface="+mn-ea"/>
                        <a:cs typeface="+mn-cs"/>
                      </a:endParaRP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2.3.2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objašnjenja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ispuni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ostale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2.3.3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negativan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komentar</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uslugu</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11625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624223976"/>
              </p:ext>
            </p:extLst>
          </p:nvPr>
        </p:nvGraphicFramePr>
        <p:xfrm>
          <a:off x="891402" y="1432405"/>
          <a:ext cx="10409196" cy="438927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45035">
                <a:tc gridSpan="4">
                  <a:txBody>
                    <a:bodyPr/>
                    <a:lstStyle/>
                    <a:p>
                      <a:r>
                        <a:rPr lang="en-US" sz="4000" dirty="0"/>
                        <a:t>Modul 3: </a:t>
                      </a:r>
                      <a:r>
                        <a:rPr lang="en-US" sz="4000" dirty="0" err="1"/>
                        <a:t>Prezentovanje</a:t>
                      </a:r>
                      <a:r>
                        <a:rPr lang="en-US" sz="4000" dirty="0"/>
                        <a:t> </a:t>
                      </a:r>
                      <a:r>
                        <a:rPr lang="en-US" sz="4000" dirty="0" err="1"/>
                        <a:t>hrane</a:t>
                      </a:r>
                      <a:r>
                        <a:rPr lang="en-US" sz="4000" dirty="0"/>
                        <a:t> </a:t>
                      </a:r>
                      <a:r>
                        <a:rPr lang="en-US" sz="4000" dirty="0" err="1"/>
                        <a:t>i</a:t>
                      </a:r>
                      <a:r>
                        <a:rPr lang="en-US" sz="4000" dirty="0"/>
                        <a:t> </a:t>
                      </a:r>
                      <a:r>
                        <a:rPr lang="en-US" sz="4000" dirty="0" err="1"/>
                        <a:t>pića</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3.1 </a:t>
                      </a:r>
                      <a:r>
                        <a:rPr lang="en-US" b="1" dirty="0" err="1">
                          <a:solidFill>
                            <a:srgbClr val="1D71B8"/>
                          </a:solidFill>
                        </a:rPr>
                        <a:t>Pojašnjavanje</a:t>
                      </a:r>
                      <a:r>
                        <a:rPr lang="en-US" b="1" dirty="0">
                          <a:solidFill>
                            <a:srgbClr val="1D71B8"/>
                          </a:solidFill>
                        </a:rPr>
                        <a:t> </a:t>
                      </a:r>
                      <a:r>
                        <a:rPr lang="en-US" b="1" dirty="0" err="1">
                          <a:solidFill>
                            <a:srgbClr val="1D71B8"/>
                          </a:solidFill>
                        </a:rPr>
                        <a:t>delova</a:t>
                      </a:r>
                      <a:r>
                        <a:rPr lang="en-US" b="1" dirty="0">
                          <a:solidFill>
                            <a:srgbClr val="1D71B8"/>
                          </a:solidFill>
                        </a:rPr>
                        <a:t> </a:t>
                      </a:r>
                      <a:r>
                        <a:rPr lang="en-US" b="1" dirty="0" err="1">
                          <a:solidFill>
                            <a:srgbClr val="1D71B8"/>
                          </a:solidFill>
                        </a:rPr>
                        <a:t>obroka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US" dirty="0"/>
                        <a:t>3.1.1 </a:t>
                      </a:r>
                      <a:r>
                        <a:rPr lang="en-US" dirty="0" err="1"/>
                        <a:t>Objasni</a:t>
                      </a:r>
                      <a:r>
                        <a:rPr lang="en-US" dirty="0"/>
                        <a:t>/</a:t>
                      </a:r>
                      <a:r>
                        <a:rPr lang="en-US" dirty="0" err="1"/>
                        <a:t>pokaže</a:t>
                      </a:r>
                      <a:r>
                        <a:rPr lang="en-US" dirty="0"/>
                        <a:t> </a:t>
                      </a:r>
                      <a:r>
                        <a:rPr lang="en-US" dirty="0" err="1"/>
                        <a:t>glavne</a:t>
                      </a:r>
                      <a:r>
                        <a:rPr lang="en-US" dirty="0"/>
                        <a:t> </a:t>
                      </a:r>
                      <a:r>
                        <a:rPr lang="en-US" dirty="0" err="1"/>
                        <a:t>delove</a:t>
                      </a:r>
                      <a:r>
                        <a:rPr lang="en-US" dirty="0"/>
                        <a:t> </a:t>
                      </a:r>
                      <a:r>
                        <a:rPr lang="en-US" dirty="0" err="1"/>
                        <a:t>jelovnika</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3.1.2 </a:t>
                      </a:r>
                      <a:r>
                        <a:rPr lang="en-US" dirty="0" err="1"/>
                        <a:t>Istakne</a:t>
                      </a:r>
                      <a:r>
                        <a:rPr lang="en-US" dirty="0"/>
                        <a:t> </a:t>
                      </a:r>
                      <a:r>
                        <a:rPr lang="en-US" dirty="0" err="1"/>
                        <a:t>glavna</a:t>
                      </a:r>
                      <a:r>
                        <a:rPr lang="en-US" dirty="0"/>
                        <a:t> </a:t>
                      </a:r>
                      <a:r>
                        <a:rPr lang="en-US" dirty="0" err="1"/>
                        <a:t>jela</a:t>
                      </a:r>
                      <a:r>
                        <a:rPr lang="en-US" dirty="0"/>
                        <a:t> u </a:t>
                      </a:r>
                      <a:r>
                        <a:rPr lang="en-US" dirty="0" err="1"/>
                        <a:t>svakom</a:t>
                      </a:r>
                      <a:r>
                        <a:rPr lang="en-US" dirty="0"/>
                        <a:t> </a:t>
                      </a:r>
                      <a:r>
                        <a:rPr lang="en-US" dirty="0" err="1"/>
                        <a:t>delu</a:t>
                      </a:r>
                      <a:r>
                        <a:rPr lang="en-US" dirty="0"/>
                        <a:t> </a:t>
                      </a:r>
                      <a:r>
                        <a:rPr lang="en-US" dirty="0" err="1"/>
                        <a:t>jelovnika</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3.1.3 </a:t>
                      </a:r>
                      <a:r>
                        <a:rPr lang="en-US" dirty="0" err="1"/>
                        <a:t>Objasni</a:t>
                      </a:r>
                      <a:r>
                        <a:rPr lang="en-US" dirty="0"/>
                        <a:t> </a:t>
                      </a:r>
                      <a:r>
                        <a:rPr lang="en-US" dirty="0" err="1"/>
                        <a:t>različite</a:t>
                      </a:r>
                      <a:r>
                        <a:rPr lang="en-US" dirty="0"/>
                        <a:t> </a:t>
                      </a:r>
                      <a:r>
                        <a:rPr lang="en-US" dirty="0" err="1"/>
                        <a:t>opcije</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3.2 </a:t>
                      </a:r>
                      <a:r>
                        <a:rPr lang="en-US" b="1" dirty="0" err="1">
                          <a:solidFill>
                            <a:srgbClr val="1D71B8"/>
                          </a:solidFill>
                        </a:rPr>
                        <a:t>Opis</a:t>
                      </a:r>
                      <a:r>
                        <a:rPr lang="en-US" b="1" dirty="0">
                          <a:solidFill>
                            <a:srgbClr val="1D71B8"/>
                          </a:solidFill>
                        </a:rPr>
                        <a:t> </a:t>
                      </a:r>
                      <a:r>
                        <a:rPr lang="en-US" b="1" dirty="0" err="1">
                          <a:solidFill>
                            <a:srgbClr val="1D71B8"/>
                          </a:solidFill>
                        </a:rPr>
                        <a:t>posebnih</a:t>
                      </a:r>
                      <a:r>
                        <a:rPr lang="en-US" b="1" dirty="0">
                          <a:solidFill>
                            <a:srgbClr val="1D71B8"/>
                          </a:solidFill>
                        </a:rPr>
                        <a:t> </a:t>
                      </a:r>
                      <a:r>
                        <a:rPr lang="en-US" b="1" dirty="0" err="1">
                          <a:solidFill>
                            <a:srgbClr val="1D71B8"/>
                          </a:solidFill>
                        </a:rPr>
                        <a:t>jela</a:t>
                      </a:r>
                      <a:r>
                        <a:rPr lang="en-US" b="1" dirty="0">
                          <a:solidFill>
                            <a:srgbClr val="1D71B8"/>
                          </a:solidFill>
                        </a:rPr>
                        <a:t> (</a:t>
                      </a:r>
                      <a:r>
                        <a:rPr lang="en-US" b="1" dirty="0" err="1">
                          <a:solidFill>
                            <a:srgbClr val="1D71B8"/>
                          </a:solidFill>
                        </a:rPr>
                        <a:t>uključujući</a:t>
                      </a:r>
                      <a:r>
                        <a:rPr lang="en-US" b="1" dirty="0">
                          <a:solidFill>
                            <a:srgbClr val="1D71B8"/>
                          </a:solidFill>
                        </a:rPr>
                        <a:t> </a:t>
                      </a:r>
                      <a:r>
                        <a:rPr lang="en-US" b="1" dirty="0" err="1">
                          <a:solidFill>
                            <a:srgbClr val="1D71B8"/>
                          </a:solidFill>
                        </a:rPr>
                        <a:t>specijalitete</a:t>
                      </a:r>
                      <a:r>
                        <a:rPr lang="en-US" b="1" dirty="0">
                          <a:solidFill>
                            <a:srgbClr val="1D71B8"/>
                          </a:solidFill>
                        </a:rPr>
                        <a:t>) </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US" dirty="0"/>
                        <a:t>3.2.1 </a:t>
                      </a:r>
                      <a:r>
                        <a:rPr lang="en-US" dirty="0" err="1"/>
                        <a:t>Objasni</a:t>
                      </a:r>
                      <a:r>
                        <a:rPr lang="en-US" dirty="0"/>
                        <a:t> </a:t>
                      </a:r>
                      <a:r>
                        <a:rPr lang="en-US" dirty="0" err="1"/>
                        <a:t>osnovne</a:t>
                      </a:r>
                      <a:r>
                        <a:rPr lang="en-US" dirty="0"/>
                        <a:t> </a:t>
                      </a:r>
                      <a:r>
                        <a:rPr lang="en-US" dirty="0" err="1"/>
                        <a:t>sastojke</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3.2.2 U </a:t>
                      </a:r>
                      <a:r>
                        <a:rPr lang="en-US" dirty="0" err="1"/>
                        <a:t>osnovnim</a:t>
                      </a:r>
                      <a:r>
                        <a:rPr lang="en-US" dirty="0"/>
                        <a:t> </a:t>
                      </a:r>
                      <a:r>
                        <a:rPr lang="en-US" dirty="0" err="1"/>
                        <a:t>crtama</a:t>
                      </a:r>
                      <a:r>
                        <a:rPr lang="en-US" dirty="0"/>
                        <a:t> </a:t>
                      </a:r>
                      <a:r>
                        <a:rPr lang="en-US" dirty="0" err="1"/>
                        <a:t>opiše</a:t>
                      </a:r>
                      <a:r>
                        <a:rPr lang="en-US" dirty="0"/>
                        <a:t> </a:t>
                      </a:r>
                      <a:r>
                        <a:rPr lang="en-US" dirty="0" err="1"/>
                        <a:t>kako</a:t>
                      </a:r>
                      <a:r>
                        <a:rPr lang="en-US" dirty="0"/>
                        <a:t> se </a:t>
                      </a:r>
                      <a:r>
                        <a:rPr lang="en-US" dirty="0" err="1"/>
                        <a:t>sprema</a:t>
                      </a:r>
                      <a:r>
                        <a:rPr lang="en-US" dirty="0"/>
                        <a:t> </a:t>
                      </a:r>
                      <a:r>
                        <a:rPr lang="en-US" dirty="0" err="1"/>
                        <a:t>jelo</a:t>
                      </a:r>
                      <a:endParaRPr lang="en-US" dirty="0"/>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3.2.3 </a:t>
                      </a:r>
                      <a:r>
                        <a:rPr lang="en-US" dirty="0" err="1"/>
                        <a:t>Odgovori</a:t>
                      </a:r>
                      <a:r>
                        <a:rPr lang="en-US" dirty="0"/>
                        <a:t> </a:t>
                      </a:r>
                      <a:r>
                        <a:rPr lang="en-US" dirty="0" err="1"/>
                        <a:t>na</a:t>
                      </a:r>
                      <a:r>
                        <a:rPr lang="en-US" dirty="0"/>
                        <a:t> </a:t>
                      </a:r>
                      <a:r>
                        <a:rPr lang="en-US" dirty="0" err="1"/>
                        <a:t>relevantna</a:t>
                      </a:r>
                      <a:r>
                        <a:rPr lang="en-US" dirty="0"/>
                        <a:t> </a:t>
                      </a:r>
                      <a:r>
                        <a:rPr lang="en-US" dirty="0" err="1"/>
                        <a:t>pitanja</a:t>
                      </a:r>
                      <a:r>
                        <a:rPr lang="en-US" dirty="0"/>
                        <a:t> </a:t>
                      </a:r>
                      <a:r>
                        <a:rPr lang="en-US" dirty="0" err="1"/>
                        <a:t>vezana</a:t>
                      </a:r>
                      <a:r>
                        <a:rPr lang="en-US" dirty="0"/>
                        <a:t> za </a:t>
                      </a:r>
                      <a:r>
                        <a:rPr lang="en-US" dirty="0" err="1"/>
                        <a:t>jelo</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3.3 </a:t>
                      </a:r>
                      <a:r>
                        <a:rPr lang="en-US" b="1" dirty="0" err="1">
                          <a:solidFill>
                            <a:srgbClr val="1D71B8"/>
                          </a:solidFill>
                        </a:rPr>
                        <a:t>Davanje</a:t>
                      </a:r>
                      <a:r>
                        <a:rPr lang="en-US" b="1" dirty="0">
                          <a:solidFill>
                            <a:srgbClr val="1D71B8"/>
                          </a:solidFill>
                        </a:rPr>
                        <a:t> </a:t>
                      </a:r>
                      <a:r>
                        <a:rPr lang="en-US" b="1" dirty="0" err="1">
                          <a:solidFill>
                            <a:srgbClr val="1D71B8"/>
                          </a:solidFill>
                        </a:rPr>
                        <a:t>preporuka</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zahtev</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US" dirty="0"/>
                        <a:t>3.3.1 </a:t>
                      </a:r>
                      <a:r>
                        <a:rPr lang="en-US" dirty="0" err="1"/>
                        <a:t>Razume</a:t>
                      </a:r>
                      <a:r>
                        <a:rPr lang="en-US" dirty="0"/>
                        <a:t> </a:t>
                      </a:r>
                      <a:r>
                        <a:rPr lang="en-US" dirty="0" err="1"/>
                        <a:t>zahtev</a:t>
                      </a:r>
                      <a:r>
                        <a:rPr lang="en-US" dirty="0"/>
                        <a:t> </a:t>
                      </a:r>
                      <a:r>
                        <a:rPr lang="en-US" dirty="0" err="1"/>
                        <a:t>i</a:t>
                      </a:r>
                      <a:r>
                        <a:rPr lang="en-US" dirty="0"/>
                        <a:t> </a:t>
                      </a:r>
                      <a:r>
                        <a:rPr lang="en-US" dirty="0" err="1"/>
                        <a:t>zatraži</a:t>
                      </a:r>
                      <a:r>
                        <a:rPr lang="en-US" dirty="0"/>
                        <a:t> </a:t>
                      </a:r>
                      <a:r>
                        <a:rPr lang="en-US" dirty="0" err="1"/>
                        <a:t>pojašnjenje</a:t>
                      </a:r>
                      <a:r>
                        <a:rPr lang="en-US" dirty="0"/>
                        <a:t> </a:t>
                      </a:r>
                      <a:r>
                        <a:rPr lang="en-US" dirty="0" err="1"/>
                        <a:t>ako</a:t>
                      </a:r>
                      <a:r>
                        <a:rPr lang="en-US" dirty="0"/>
                        <a:t> je </a:t>
                      </a:r>
                      <a:r>
                        <a:rPr lang="en-US" dirty="0" err="1"/>
                        <a:t>potrebno</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3.3.2 </a:t>
                      </a:r>
                      <a:r>
                        <a:rPr lang="en-US" dirty="0" err="1"/>
                        <a:t>Postavi</a:t>
                      </a:r>
                      <a:r>
                        <a:rPr lang="en-US" dirty="0"/>
                        <a:t> </a:t>
                      </a:r>
                      <a:r>
                        <a:rPr lang="en-US" dirty="0" err="1"/>
                        <a:t>dodatna</a:t>
                      </a:r>
                      <a:r>
                        <a:rPr lang="en-US" dirty="0"/>
                        <a:t> </a:t>
                      </a:r>
                      <a:r>
                        <a:rPr lang="en-US" dirty="0" err="1"/>
                        <a:t>pitanja</a:t>
                      </a:r>
                      <a:r>
                        <a:rPr lang="en-US" dirty="0"/>
                        <a:t> </a:t>
                      </a:r>
                      <a:r>
                        <a:rPr lang="en-US" dirty="0" err="1"/>
                        <a:t>kako</a:t>
                      </a:r>
                      <a:r>
                        <a:rPr lang="en-US" dirty="0"/>
                        <a:t> bi </a:t>
                      </a:r>
                      <a:r>
                        <a:rPr lang="en-US" dirty="0" err="1"/>
                        <a:t>dao</a:t>
                      </a:r>
                      <a:r>
                        <a:rPr lang="en-US" dirty="0"/>
                        <a:t> </a:t>
                      </a:r>
                      <a:r>
                        <a:rPr lang="en-US" dirty="0" err="1"/>
                        <a:t>predlog</a:t>
                      </a:r>
                      <a:endParaRPr lang="en-US" dirty="0"/>
                    </a:p>
                    <a:p>
                      <a:endParaRPr lang="en-US" dirty="0"/>
                    </a:p>
                  </a:txBody>
                  <a:tcPr>
                    <a:solidFill>
                      <a:schemeClr val="accent6">
                        <a:lumMod val="40000"/>
                        <a:lumOff val="60000"/>
                      </a:schemeClr>
                    </a:solidFill>
                  </a:tcPr>
                </a:tc>
                <a:tc>
                  <a:txBody>
                    <a:bodyPr/>
                    <a:lstStyle/>
                    <a:p>
                      <a:r>
                        <a:rPr lang="en-US" dirty="0"/>
                        <a:t>3.3.3 Da </a:t>
                      </a:r>
                      <a:r>
                        <a:rPr lang="en-US" dirty="0" err="1"/>
                        <a:t>odgovarajući</a:t>
                      </a:r>
                      <a:r>
                        <a:rPr lang="en-US" dirty="0"/>
                        <a:t> </a:t>
                      </a:r>
                      <a:r>
                        <a:rPr lang="en-US" dirty="0" err="1"/>
                        <a:t>predlog</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95508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34796329"/>
              </p:ext>
            </p:extLst>
          </p:nvPr>
        </p:nvGraphicFramePr>
        <p:xfrm>
          <a:off x="891402" y="1381657"/>
          <a:ext cx="10409196" cy="502920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 4: </a:t>
                      </a:r>
                      <a:r>
                        <a:rPr lang="pl-PL" sz="4000" dirty="0"/>
                        <a:t>Pružanje informacije o zahtevima vezanim za hranu</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4.1 </a:t>
                      </a:r>
                      <a:r>
                        <a:rPr lang="en-US" b="1" dirty="0" err="1">
                          <a:solidFill>
                            <a:srgbClr val="1D71B8"/>
                          </a:solidFill>
                        </a:rPr>
                        <a:t>Objašnjenje</a:t>
                      </a:r>
                      <a:r>
                        <a:rPr lang="en-US" b="1" dirty="0">
                          <a:solidFill>
                            <a:srgbClr val="1D71B8"/>
                          </a:solidFill>
                        </a:rPr>
                        <a:t> </a:t>
                      </a:r>
                      <a:r>
                        <a:rPr lang="en-US" b="1" dirty="0" err="1">
                          <a:solidFill>
                            <a:srgbClr val="1D71B8"/>
                          </a:solidFill>
                        </a:rPr>
                        <a:t>informacija</a:t>
                      </a:r>
                      <a:r>
                        <a:rPr lang="en-US" b="1" dirty="0">
                          <a:solidFill>
                            <a:srgbClr val="1D71B8"/>
                          </a:solidFill>
                        </a:rPr>
                        <a:t> </a:t>
                      </a:r>
                      <a:r>
                        <a:rPr lang="en-US" b="1" dirty="0" err="1">
                          <a:solidFill>
                            <a:srgbClr val="1D71B8"/>
                          </a:solidFill>
                        </a:rPr>
                        <a:t>vezanih</a:t>
                      </a:r>
                      <a:r>
                        <a:rPr lang="en-US" b="1" dirty="0">
                          <a:solidFill>
                            <a:srgbClr val="1D71B8"/>
                          </a:solidFill>
                        </a:rPr>
                        <a:t> za </a:t>
                      </a:r>
                      <a:r>
                        <a:rPr lang="en-US" b="1" dirty="0" err="1">
                          <a:solidFill>
                            <a:srgbClr val="1D71B8"/>
                          </a:solidFill>
                        </a:rPr>
                        <a:t>hranu</a:t>
                      </a:r>
                      <a:r>
                        <a:rPr lang="en-US" b="1" dirty="0">
                          <a:solidFill>
                            <a:srgbClr val="1D71B8"/>
                          </a:solidFill>
                        </a:rPr>
                        <a:t> </a:t>
                      </a:r>
                      <a:r>
                        <a:rPr lang="en-US" b="1" dirty="0" err="1">
                          <a:solidFill>
                            <a:srgbClr val="1D71B8"/>
                          </a:solidFill>
                        </a:rPr>
                        <a:t>iz</a:t>
                      </a:r>
                      <a:r>
                        <a:rPr lang="en-US" b="1" dirty="0">
                          <a:solidFill>
                            <a:srgbClr val="1D71B8"/>
                          </a:solidFill>
                        </a:rPr>
                        <a:t> </a:t>
                      </a:r>
                      <a:r>
                        <a:rPr lang="en-US" b="1" dirty="0" err="1">
                          <a:solidFill>
                            <a:srgbClr val="1D71B8"/>
                          </a:solidFill>
                        </a:rPr>
                        <a:t>jelovnika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4.1.1 </a:t>
                      </a:r>
                      <a:r>
                        <a:rPr lang="en-GB" dirty="0" err="1">
                          <a:effectLst/>
                        </a:rPr>
                        <a:t>Istakne</a:t>
                      </a:r>
                      <a:r>
                        <a:rPr lang="en-GB" dirty="0">
                          <a:effectLst/>
                        </a:rPr>
                        <a:t> </a:t>
                      </a:r>
                      <a:r>
                        <a:rPr lang="en-GB" dirty="0" err="1">
                          <a:effectLst/>
                        </a:rPr>
                        <a:t>i</a:t>
                      </a:r>
                      <a:r>
                        <a:rPr lang="en-GB" dirty="0">
                          <a:effectLst/>
                        </a:rPr>
                        <a:t> </a:t>
                      </a:r>
                      <a:r>
                        <a:rPr lang="en-GB" dirty="0" err="1">
                          <a:effectLst/>
                        </a:rPr>
                        <a:t>objasni</a:t>
                      </a:r>
                      <a:r>
                        <a:rPr lang="en-GB" dirty="0">
                          <a:effectLst/>
                        </a:rPr>
                        <a:t> </a:t>
                      </a:r>
                      <a:r>
                        <a:rPr lang="en-GB" dirty="0" err="1">
                          <a:effectLst/>
                        </a:rPr>
                        <a:t>simbole</a:t>
                      </a:r>
                      <a:r>
                        <a:rPr lang="en-GB" dirty="0">
                          <a:effectLst/>
                        </a:rPr>
                        <a:t> </a:t>
                      </a:r>
                      <a:r>
                        <a:rPr lang="en-GB" dirty="0" err="1">
                          <a:effectLst/>
                        </a:rPr>
                        <a:t>vezane</a:t>
                      </a:r>
                      <a:r>
                        <a:rPr lang="en-GB" dirty="0">
                          <a:effectLst/>
                        </a:rPr>
                        <a:t> za </a:t>
                      </a:r>
                      <a:r>
                        <a:rPr lang="en-GB" dirty="0" err="1">
                          <a:effectLst/>
                        </a:rPr>
                        <a:t>različitu</a:t>
                      </a:r>
                      <a:r>
                        <a:rPr lang="en-GB" dirty="0">
                          <a:effectLst/>
                        </a:rPr>
                        <a:t> </a:t>
                      </a:r>
                      <a:r>
                        <a:rPr lang="en-GB" dirty="0" err="1">
                          <a:effectLst/>
                        </a:rPr>
                        <a:t>hranu</a:t>
                      </a:r>
                      <a:r>
                        <a:rPr lang="en-GB" dirty="0">
                          <a:effectLst/>
                        </a:rPr>
                        <a:t> </a:t>
                      </a:r>
                      <a:endParaRPr lang="en-US" dirty="0"/>
                    </a:p>
                  </a:txBody>
                  <a:tcPr>
                    <a:solidFill>
                      <a:schemeClr val="accent6">
                        <a:lumMod val="20000"/>
                        <a:lumOff val="80000"/>
                      </a:schemeClr>
                    </a:solidFill>
                  </a:tcPr>
                </a:tc>
                <a:tc>
                  <a:txBody>
                    <a:bodyPr/>
                    <a:lstStyle/>
                    <a:p>
                      <a:r>
                        <a:rPr lang="en-US" dirty="0"/>
                        <a:t>4.1.2 </a:t>
                      </a:r>
                      <a:r>
                        <a:rPr lang="en-US" dirty="0" err="1"/>
                        <a:t>Odgovori</a:t>
                      </a:r>
                      <a:r>
                        <a:rPr lang="en-US" dirty="0"/>
                        <a:t> </a:t>
                      </a:r>
                      <a:r>
                        <a:rPr lang="en-US" dirty="0" err="1"/>
                        <a:t>na</a:t>
                      </a:r>
                      <a:r>
                        <a:rPr lang="en-US" dirty="0"/>
                        <a:t> </a:t>
                      </a:r>
                      <a:r>
                        <a:rPr lang="en-US" dirty="0" err="1"/>
                        <a:t>pitanja</a:t>
                      </a:r>
                      <a:r>
                        <a:rPr lang="en-US" dirty="0"/>
                        <a:t> </a:t>
                      </a:r>
                      <a:r>
                        <a:rPr lang="en-US" dirty="0" err="1"/>
                        <a:t>vezana</a:t>
                      </a:r>
                      <a:r>
                        <a:rPr lang="en-US" dirty="0"/>
                        <a:t> za </a:t>
                      </a:r>
                      <a:r>
                        <a:rPr lang="en-US" dirty="0" err="1"/>
                        <a:t>zahteve</a:t>
                      </a:r>
                      <a:r>
                        <a:rPr lang="en-US" dirty="0"/>
                        <a:t> o </a:t>
                      </a:r>
                      <a:r>
                        <a:rPr lang="en-US" dirty="0" err="1"/>
                        <a:t>hrani</a:t>
                      </a:r>
                      <a:endParaRPr lang="en-US" dirty="0"/>
                    </a:p>
                  </a:txBody>
                  <a:tcPr>
                    <a:solidFill>
                      <a:schemeClr val="accent6">
                        <a:lumMod val="40000"/>
                        <a:lumOff val="60000"/>
                      </a:schemeClr>
                    </a:solidFill>
                  </a:tcPr>
                </a:tc>
                <a:tc>
                  <a:txBody>
                    <a:bodyPr/>
                    <a:lstStyle/>
                    <a:p>
                      <a:r>
                        <a:rPr lang="en-US" dirty="0"/>
                        <a:t>4.1.3 </a:t>
                      </a:r>
                      <a:r>
                        <a:rPr lang="en-US" dirty="0" err="1"/>
                        <a:t>Pruži</a:t>
                      </a:r>
                      <a:r>
                        <a:rPr lang="en-US" dirty="0"/>
                        <a:t> </a:t>
                      </a:r>
                      <a:r>
                        <a:rPr lang="en-US" dirty="0" err="1"/>
                        <a:t>savet</a:t>
                      </a:r>
                      <a:r>
                        <a:rPr lang="en-US" dirty="0"/>
                        <a:t> </a:t>
                      </a:r>
                      <a:r>
                        <a:rPr lang="en-US" dirty="0" err="1"/>
                        <a:t>vezan</a:t>
                      </a:r>
                      <a:r>
                        <a:rPr lang="en-US" dirty="0"/>
                        <a:t> za </a:t>
                      </a:r>
                      <a:r>
                        <a:rPr lang="en-US" dirty="0" err="1"/>
                        <a:t>zahteve</a:t>
                      </a:r>
                      <a:r>
                        <a:rPr lang="en-US" dirty="0"/>
                        <a:t> </a:t>
                      </a:r>
                      <a:r>
                        <a:rPr lang="en-US" dirty="0" err="1"/>
                        <a:t>mušterija</a:t>
                      </a:r>
                      <a:r>
                        <a:rPr lang="en-US" dirty="0"/>
                        <a:t> o </a:t>
                      </a:r>
                      <a:r>
                        <a:rPr lang="en-US" dirty="0" err="1"/>
                        <a:t>hrani</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4.2 </a:t>
                      </a:r>
                      <a:r>
                        <a:rPr lang="en-US" b="1" dirty="0" err="1">
                          <a:solidFill>
                            <a:srgbClr val="1D71B8"/>
                          </a:solidFill>
                        </a:rPr>
                        <a:t>Objašnjavanje</a:t>
                      </a:r>
                      <a:r>
                        <a:rPr lang="en-US" b="1" dirty="0">
                          <a:solidFill>
                            <a:srgbClr val="1D71B8"/>
                          </a:solidFill>
                        </a:rPr>
                        <a:t> </a:t>
                      </a:r>
                      <a:r>
                        <a:rPr lang="en-US" b="1" dirty="0" err="1">
                          <a:solidFill>
                            <a:srgbClr val="1D71B8"/>
                          </a:solidFill>
                        </a:rPr>
                        <a:t>sastojaka</a:t>
                      </a:r>
                      <a:r>
                        <a:rPr lang="en-US" b="1" dirty="0">
                          <a:solidFill>
                            <a:srgbClr val="1D71B8"/>
                          </a:solidFill>
                        </a:rPr>
                        <a:t> </a:t>
                      </a:r>
                      <a:r>
                        <a:rPr lang="en-US" b="1" dirty="0" err="1">
                          <a:solidFill>
                            <a:srgbClr val="1D71B8"/>
                          </a:solidFill>
                        </a:rPr>
                        <a:t>iz</a:t>
                      </a:r>
                      <a:r>
                        <a:rPr lang="en-US" b="1" dirty="0">
                          <a:solidFill>
                            <a:srgbClr val="1D71B8"/>
                          </a:solidFill>
                        </a:rPr>
                        <a:t> </a:t>
                      </a:r>
                      <a:r>
                        <a:rPr lang="en-US" b="1" dirty="0" err="1">
                          <a:solidFill>
                            <a:srgbClr val="1D71B8"/>
                          </a:solidFill>
                        </a:rPr>
                        <a:t>jelovnika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4.2.1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sastav</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jela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kategoriju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prema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sastojcima</a:t>
                      </a:r>
                      <a:r>
                        <a:rPr lang="en-GB" sz="1800" kern="1200" dirty="0">
                          <a:solidFill>
                            <a:schemeClr val="dk1"/>
                          </a:solidFill>
                          <a:effectLst/>
                          <a:latin typeface="+mn-lt"/>
                          <a:ea typeface="+mn-ea"/>
                          <a:cs typeface="+mn-cs"/>
                        </a:rPr>
                        <a:t>)</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4.2.2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karakteristike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određenih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sastojaka</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4.2.3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endParaRPr lang="en-GB" sz="1800" kern="1200" dirty="0">
                        <a:solidFill>
                          <a:schemeClr val="dk1"/>
                        </a:solidFill>
                        <a:effectLst/>
                        <a:latin typeface="+mn-lt"/>
                        <a:ea typeface="+mn-ea"/>
                        <a:cs typeface="+mn-cs"/>
                      </a:endParaRP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4.3 </a:t>
                      </a:r>
                      <a:r>
                        <a:rPr lang="en-US" b="1" dirty="0" err="1">
                          <a:solidFill>
                            <a:srgbClr val="1D71B8"/>
                          </a:solidFill>
                        </a:rPr>
                        <a:t>Predlaganje</a:t>
                      </a:r>
                      <a:r>
                        <a:rPr lang="en-US" b="1" dirty="0">
                          <a:solidFill>
                            <a:srgbClr val="1D71B8"/>
                          </a:solidFill>
                        </a:rPr>
                        <a:t> </a:t>
                      </a:r>
                      <a:r>
                        <a:rPr lang="en-US" b="1" dirty="0" err="1">
                          <a:solidFill>
                            <a:srgbClr val="1D71B8"/>
                          </a:solidFill>
                        </a:rPr>
                        <a:t>jela</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osnovu</a:t>
                      </a:r>
                      <a:r>
                        <a:rPr lang="en-US" b="1" dirty="0">
                          <a:solidFill>
                            <a:srgbClr val="1D71B8"/>
                          </a:solidFill>
                        </a:rPr>
                        <a:t> </a:t>
                      </a:r>
                      <a:r>
                        <a:rPr lang="en-US" b="1" dirty="0" err="1">
                          <a:solidFill>
                            <a:srgbClr val="1D71B8"/>
                          </a:solidFill>
                        </a:rPr>
                        <a:t>zahteva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4.3.1 </a:t>
                      </a:r>
                      <a:r>
                        <a:rPr lang="en-US" sz="1800" kern="1200" dirty="0" err="1">
                          <a:solidFill>
                            <a:schemeClr val="dk1"/>
                          </a:solidFill>
                          <a:effectLst/>
                          <a:latin typeface="+mn-lt"/>
                          <a:ea typeface="+mn-ea"/>
                          <a:cs typeface="+mn-cs"/>
                        </a:rPr>
                        <a:t>Razume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najčešće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potrebe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ishrane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ističući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neodgovarajuće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aspekte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4.3.2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jelima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4.3.3 </a:t>
                      </a:r>
                      <a:r>
                        <a:rPr lang="en-GB" sz="1800" kern="1200" dirty="0" err="1">
                          <a:solidFill>
                            <a:schemeClr val="dk1"/>
                          </a:solidFill>
                          <a:effectLst/>
                          <a:latin typeface="+mn-lt"/>
                          <a:ea typeface="+mn-ea"/>
                          <a:cs typeface="+mn-cs"/>
                        </a:rPr>
                        <a:t>Uputi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odgovarajuće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endParaRPr lang="en-GB" sz="1800" kern="1200" dirty="0">
                        <a:solidFill>
                          <a:schemeClr val="dk1"/>
                        </a:solidFill>
                        <a:effectLst/>
                        <a:latin typeface="+mn-lt"/>
                        <a:ea typeface="+mn-ea"/>
                        <a:cs typeface="+mn-cs"/>
                      </a:endParaRPr>
                    </a:p>
                    <a:p>
                      <a:r>
                        <a:rPr lang="en-GB" sz="1800" kern="1200" dirty="0" err="1">
                          <a:solidFill>
                            <a:schemeClr val="dk1"/>
                          </a:solidFill>
                          <a:effectLst/>
                          <a:latin typeface="+mn-lt"/>
                          <a:ea typeface="+mn-ea"/>
                          <a:cs typeface="+mn-cs"/>
                        </a:rPr>
                        <a:t>Predloži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opcije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nisu</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jelovniku</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409495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4007444840"/>
              </p:ext>
            </p:extLst>
          </p:nvPr>
        </p:nvGraphicFramePr>
        <p:xfrm>
          <a:off x="891402" y="1335937"/>
          <a:ext cx="10409196" cy="4311856"/>
        </p:xfrm>
        <a:graphic>
          <a:graphicData uri="http://schemas.openxmlformats.org/drawingml/2006/table">
            <a:tbl>
              <a:tblPr firstRow="1" bandRow="1">
                <a:tableStyleId>{5C22544A-7EE6-4342-B048-85BDC9FD1C3A}</a:tableStyleId>
              </a:tblPr>
              <a:tblGrid>
                <a:gridCol w="2739694">
                  <a:extLst>
                    <a:ext uri="{9D8B030D-6E8A-4147-A177-3AD203B41FA5}">
                      <a16:colId xmlns:a16="http://schemas.microsoft.com/office/drawing/2014/main" val="2311607264"/>
                    </a:ext>
                  </a:extLst>
                </a:gridCol>
                <a:gridCol w="2464904">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70053">
                <a:tc gridSpan="4">
                  <a:txBody>
                    <a:bodyPr/>
                    <a:lstStyle/>
                    <a:p>
                      <a:r>
                        <a:rPr lang="en-US" sz="4000" dirty="0"/>
                        <a:t>Modul 5: </a:t>
                      </a:r>
                      <a:r>
                        <a:rPr lang="en-US" sz="4000" dirty="0" err="1"/>
                        <a:t>Prenošenje</a:t>
                      </a:r>
                      <a:r>
                        <a:rPr lang="en-US" sz="4000" dirty="0"/>
                        <a:t> </a:t>
                      </a:r>
                      <a:r>
                        <a:rPr lang="en-US" sz="4000" dirty="0" err="1"/>
                        <a:t>narudžbina</a:t>
                      </a:r>
                      <a:r>
                        <a:rPr lang="en-US" sz="4000" dirty="0"/>
                        <a:t> </a:t>
                      </a:r>
                      <a:r>
                        <a:rPr lang="en-US" sz="4000" dirty="0" err="1"/>
                        <a:t>hrane</a:t>
                      </a:r>
                      <a:r>
                        <a:rPr lang="en-US" sz="4000" dirty="0"/>
                        <a:t> </a:t>
                      </a:r>
                      <a:r>
                        <a:rPr lang="en-US" sz="4000" dirty="0" err="1"/>
                        <a:t>i</a:t>
                      </a:r>
                      <a:r>
                        <a:rPr lang="en-US" sz="4000" dirty="0"/>
                        <a:t> </a:t>
                      </a:r>
                      <a:r>
                        <a:rPr lang="en-US" sz="4000" dirty="0" err="1"/>
                        <a:t>pića</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5.1 </a:t>
                      </a:r>
                      <a:r>
                        <a:rPr lang="en-US" b="1" dirty="0" err="1">
                          <a:solidFill>
                            <a:srgbClr val="1D71B8"/>
                          </a:solidFill>
                        </a:rPr>
                        <a:t>Uzimanje</a:t>
                      </a:r>
                      <a:r>
                        <a:rPr lang="en-US" b="1" dirty="0">
                          <a:solidFill>
                            <a:srgbClr val="1D71B8"/>
                          </a:solidFill>
                        </a:rPr>
                        <a:t> </a:t>
                      </a:r>
                      <a:r>
                        <a:rPr lang="en-US" b="1" dirty="0" err="1">
                          <a:solidFill>
                            <a:srgbClr val="1D71B8"/>
                          </a:solidFill>
                        </a:rPr>
                        <a:t>i</a:t>
                      </a:r>
                      <a:r>
                        <a:rPr lang="en-US" b="1" dirty="0">
                          <a:solidFill>
                            <a:srgbClr val="1D71B8"/>
                          </a:solidFill>
                        </a:rPr>
                        <a:t> </a:t>
                      </a:r>
                      <a:r>
                        <a:rPr lang="en-US" b="1" dirty="0" err="1">
                          <a:solidFill>
                            <a:srgbClr val="1D71B8"/>
                          </a:solidFill>
                        </a:rPr>
                        <a:t>prenošenje</a:t>
                      </a:r>
                      <a:r>
                        <a:rPr lang="en-US" b="1" dirty="0">
                          <a:solidFill>
                            <a:srgbClr val="1D71B8"/>
                          </a:solidFill>
                        </a:rPr>
                        <a:t> </a:t>
                      </a:r>
                      <a:r>
                        <a:rPr lang="en-US" b="1" dirty="0" err="1">
                          <a:solidFill>
                            <a:srgbClr val="1D71B8"/>
                          </a:solidFill>
                        </a:rPr>
                        <a:t>narudžbina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5.1.1 </a:t>
                      </a:r>
                      <a:r>
                        <a:rPr lang="en-GB" sz="1800" kern="1200" dirty="0" err="1">
                          <a:solidFill>
                            <a:schemeClr val="dk1"/>
                          </a:solidFill>
                          <a:effectLst/>
                          <a:latin typeface="+mn-lt"/>
                          <a:ea typeface="+mn-ea"/>
                          <a:cs typeface="+mn-cs"/>
                        </a:rPr>
                        <a:t>Uzimanje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tačne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uživo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telefona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5.1.2 </a:t>
                      </a:r>
                      <a:r>
                        <a:rPr lang="en-GB" sz="1800" kern="1200" dirty="0" err="1">
                          <a:solidFill>
                            <a:schemeClr val="dk1"/>
                          </a:solidFill>
                          <a:effectLst/>
                          <a:latin typeface="+mn-lt"/>
                          <a:ea typeface="+mn-ea"/>
                          <a:cs typeface="+mn-cs"/>
                        </a:rPr>
                        <a:t>Potvrđivanje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5.1.3 </a:t>
                      </a:r>
                      <a:r>
                        <a:rPr lang="en-GB" sz="1800" kern="1200" dirty="0" err="1">
                          <a:solidFill>
                            <a:schemeClr val="dk1"/>
                          </a:solidFill>
                          <a:effectLst/>
                          <a:latin typeface="+mn-lt"/>
                          <a:ea typeface="+mn-ea"/>
                          <a:cs typeface="+mn-cs"/>
                        </a:rPr>
                        <a:t>Prenošenje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narudžbine</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kuhinju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može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maternjem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jeziku</a:t>
                      </a:r>
                      <a:r>
                        <a:rPr lang="en-GB" sz="1800" kern="1200" dirty="0">
                          <a:solidFill>
                            <a:schemeClr val="dk1"/>
                          </a:solidFill>
                          <a:effectLst/>
                          <a:latin typeface="+mn-lt"/>
                          <a:ea typeface="+mn-ea"/>
                          <a:cs typeface="+mn-cs"/>
                        </a:rPr>
                        <a:t>)</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5.2 </a:t>
                      </a:r>
                      <a:r>
                        <a:rPr lang="en-US" b="1" dirty="0" err="1">
                          <a:solidFill>
                            <a:srgbClr val="1D71B8"/>
                          </a:solidFill>
                        </a:rPr>
                        <a:t>Uzimanje</a:t>
                      </a:r>
                      <a:r>
                        <a:rPr lang="en-US" b="1" dirty="0">
                          <a:solidFill>
                            <a:srgbClr val="1D71B8"/>
                          </a:solidFill>
                        </a:rPr>
                        <a:t> </a:t>
                      </a:r>
                      <a:r>
                        <a:rPr lang="en-US" b="1" dirty="0" err="1">
                          <a:solidFill>
                            <a:srgbClr val="1D71B8"/>
                          </a:solidFill>
                        </a:rPr>
                        <a:t>i</a:t>
                      </a:r>
                      <a:r>
                        <a:rPr lang="en-US" b="1" dirty="0">
                          <a:solidFill>
                            <a:srgbClr val="1D71B8"/>
                          </a:solidFill>
                        </a:rPr>
                        <a:t> </a:t>
                      </a:r>
                      <a:r>
                        <a:rPr lang="en-US" b="1" dirty="0" err="1">
                          <a:solidFill>
                            <a:srgbClr val="1D71B8"/>
                          </a:solidFill>
                        </a:rPr>
                        <a:t>prenošenje</a:t>
                      </a:r>
                      <a:r>
                        <a:rPr lang="en-US" b="1" dirty="0">
                          <a:solidFill>
                            <a:srgbClr val="1D71B8"/>
                          </a:solidFill>
                        </a:rPr>
                        <a:t> </a:t>
                      </a:r>
                      <a:r>
                        <a:rPr lang="en-US" b="1" dirty="0" err="1">
                          <a:solidFill>
                            <a:srgbClr val="1D71B8"/>
                          </a:solidFill>
                        </a:rPr>
                        <a:t>komplikovanih</a:t>
                      </a:r>
                      <a:r>
                        <a:rPr lang="en-US" b="1" dirty="0">
                          <a:solidFill>
                            <a:srgbClr val="1D71B8"/>
                          </a:solidFill>
                        </a:rPr>
                        <a:t> </a:t>
                      </a:r>
                      <a:r>
                        <a:rPr lang="en-US" b="1" dirty="0" err="1">
                          <a:solidFill>
                            <a:srgbClr val="1D71B8"/>
                          </a:solidFill>
                        </a:rPr>
                        <a:t>narudžbina</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5.2.1 </a:t>
                      </a:r>
                      <a:r>
                        <a:rPr lang="en-GB" sz="1800" kern="1200" dirty="0" err="1">
                          <a:solidFill>
                            <a:schemeClr val="dk1"/>
                          </a:solidFill>
                          <a:effectLst/>
                          <a:latin typeface="+mn-lt"/>
                          <a:ea typeface="+mn-ea"/>
                          <a:cs typeface="+mn-cs"/>
                        </a:rPr>
                        <a:t>Potvrdi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svakog</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pojedinca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grupnu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narudžbinu</a:t>
                      </a:r>
                      <a:r>
                        <a:rPr lang="en-GB" sz="1800" kern="1200" dirty="0">
                          <a:solidFill>
                            <a:schemeClr val="dk1"/>
                          </a:solidFill>
                          <a:effectLst/>
                          <a:latin typeface="+mn-lt"/>
                          <a:ea typeface="+mn-ea"/>
                          <a:cs typeface="+mn-cs"/>
                        </a:rPr>
                        <a:t> </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5.2.2 </a:t>
                      </a:r>
                      <a:r>
                        <a:rPr lang="en-GB" sz="1800" kern="1200" dirty="0" err="1">
                          <a:solidFill>
                            <a:schemeClr val="dk1"/>
                          </a:solidFill>
                          <a:effectLst/>
                          <a:latin typeface="+mn-lt"/>
                          <a:ea typeface="+mn-ea"/>
                          <a:cs typeface="+mn-cs"/>
                        </a:rPr>
                        <a:t>Informiše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delovima</a:t>
                      </a:r>
                      <a:r>
                        <a:rPr lang="en-GB" sz="1800" kern="1200" dirty="0">
                          <a:solidFill>
                            <a:schemeClr val="dk1"/>
                          </a:solidFill>
                          <a:effectLst/>
                          <a:latin typeface="+mn-lt"/>
                          <a:ea typeface="+mn-ea"/>
                          <a:cs typeface="+mn-cs"/>
                        </a:rPr>
                        <a:t> koji </a:t>
                      </a:r>
                      <a:r>
                        <a:rPr lang="en-GB" sz="1800" kern="1200" dirty="0" err="1">
                          <a:solidFill>
                            <a:schemeClr val="dk1"/>
                          </a:solidFill>
                          <a:effectLst/>
                          <a:latin typeface="+mn-lt"/>
                          <a:ea typeface="+mn-ea"/>
                          <a:cs typeface="+mn-cs"/>
                        </a:rPr>
                        <a:t>nisu</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alternative</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5.2.3 </a:t>
                      </a:r>
                      <a:r>
                        <a:rPr lang="en-GB" dirty="0" err="1">
                          <a:effectLst/>
                        </a:rPr>
                        <a:t>Razume</a:t>
                      </a:r>
                      <a:r>
                        <a:rPr lang="en-GB" dirty="0">
                          <a:effectLst/>
                        </a:rPr>
                        <a:t> </a:t>
                      </a:r>
                      <a:r>
                        <a:rPr lang="en-GB" dirty="0" err="1">
                          <a:effectLst/>
                        </a:rPr>
                        <a:t>i</a:t>
                      </a:r>
                      <a:r>
                        <a:rPr lang="en-GB" dirty="0">
                          <a:effectLst/>
                        </a:rPr>
                        <a:t> </a:t>
                      </a:r>
                      <a:r>
                        <a:rPr lang="en-GB" dirty="0" err="1">
                          <a:effectLst/>
                        </a:rPr>
                        <a:t>potvrdi</a:t>
                      </a:r>
                      <a:r>
                        <a:rPr lang="en-GB" dirty="0">
                          <a:effectLst/>
                        </a:rPr>
                        <a:t> </a:t>
                      </a:r>
                      <a:r>
                        <a:rPr lang="en-GB" dirty="0" err="1">
                          <a:effectLst/>
                        </a:rPr>
                        <a:t>izbor</a:t>
                      </a:r>
                      <a:r>
                        <a:rPr lang="en-GB" dirty="0">
                          <a:effectLst/>
                        </a:rPr>
                        <a:t> </a:t>
                      </a:r>
                      <a:r>
                        <a:rPr lang="en-GB" dirty="0" err="1">
                          <a:effectLst/>
                        </a:rPr>
                        <a:t>mušterije</a:t>
                      </a:r>
                      <a:r>
                        <a:rPr lang="en-GB" dirty="0">
                          <a:effectLst/>
                        </a:rPr>
                        <a:t> za </a:t>
                      </a:r>
                      <a:r>
                        <a:rPr lang="en-GB" dirty="0" err="1">
                          <a:effectLst/>
                        </a:rPr>
                        <a:t>alternativne</a:t>
                      </a:r>
                      <a:r>
                        <a:rPr lang="en-GB" dirty="0">
                          <a:effectLst/>
                        </a:rPr>
                        <a:t> </a:t>
                      </a:r>
                      <a:r>
                        <a:rPr lang="en-GB" dirty="0" err="1">
                          <a:effectLst/>
                        </a:rPr>
                        <a:t>opcije</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5.3 </a:t>
                      </a:r>
                      <a:r>
                        <a:rPr lang="en-US" b="1" dirty="0" err="1">
                          <a:solidFill>
                            <a:srgbClr val="1D71B8"/>
                          </a:solidFill>
                        </a:rPr>
                        <a:t>Menjanje</a:t>
                      </a:r>
                      <a:r>
                        <a:rPr lang="en-US" b="1" dirty="0">
                          <a:solidFill>
                            <a:srgbClr val="1D71B8"/>
                          </a:solidFill>
                        </a:rPr>
                        <a:t> </a:t>
                      </a:r>
                      <a:r>
                        <a:rPr lang="en-US" b="1" dirty="0" err="1">
                          <a:solidFill>
                            <a:srgbClr val="1D71B8"/>
                          </a:solidFill>
                        </a:rPr>
                        <a:t>narudžbine</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5.3.1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koji se </a:t>
                      </a:r>
                      <a:r>
                        <a:rPr lang="en-GB" sz="1800" kern="1200" dirty="0" err="1">
                          <a:solidFill>
                            <a:schemeClr val="dk1"/>
                          </a:solidFill>
                          <a:effectLst/>
                          <a:latin typeface="+mn-lt"/>
                          <a:ea typeface="+mn-ea"/>
                          <a:cs typeface="+mn-cs"/>
                        </a:rPr>
                        <a:t>delovi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narudžbine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menjaju</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5.3.2 </a:t>
                      </a:r>
                      <a:r>
                        <a:rPr lang="en-GB" sz="1800" kern="1200" dirty="0" err="1">
                          <a:solidFill>
                            <a:schemeClr val="dk1"/>
                          </a:solidFill>
                          <a:effectLst/>
                          <a:latin typeface="+mn-lt"/>
                          <a:ea typeface="+mn-ea"/>
                          <a:cs typeface="+mn-cs"/>
                        </a:rPr>
                        <a:t>Potvrdi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promene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svakom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pojedinačnom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grupom</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5.3.3 </a:t>
                      </a:r>
                      <a:r>
                        <a:rPr lang="en-GB" sz="1800" kern="1200" dirty="0" err="1">
                          <a:solidFill>
                            <a:schemeClr val="dk1"/>
                          </a:solidFill>
                          <a:effectLst/>
                          <a:latin typeface="+mn-lt"/>
                          <a:ea typeface="+mn-ea"/>
                          <a:cs typeface="+mn-cs"/>
                        </a:rPr>
                        <a:t>Pruži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delovima</a:t>
                      </a:r>
                      <a:r>
                        <a:rPr lang="en-GB" sz="1800" kern="1200" dirty="0">
                          <a:solidFill>
                            <a:schemeClr val="dk1"/>
                          </a:solidFill>
                          <a:effectLst/>
                          <a:latin typeface="+mn-lt"/>
                          <a:ea typeface="+mn-ea"/>
                          <a:cs typeface="+mn-cs"/>
                        </a:rPr>
                        <a:t> koji </a:t>
                      </a:r>
                      <a:r>
                        <a:rPr lang="en-GB" sz="1800" kern="1200" dirty="0" err="1">
                          <a:solidFill>
                            <a:schemeClr val="dk1"/>
                          </a:solidFill>
                          <a:effectLst/>
                          <a:latin typeface="+mn-lt"/>
                          <a:ea typeface="+mn-ea"/>
                          <a:cs typeface="+mn-cs"/>
                        </a:rPr>
                        <a:t>nisu</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alternativama</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4879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18564598"/>
              </p:ext>
            </p:extLst>
          </p:nvPr>
        </p:nvGraphicFramePr>
        <p:xfrm>
          <a:off x="622852" y="1353768"/>
          <a:ext cx="11039060" cy="4307892"/>
        </p:xfrm>
        <a:graphic>
          <a:graphicData uri="http://schemas.openxmlformats.org/drawingml/2006/table">
            <a:tbl>
              <a:tblPr firstRow="1" bandRow="1">
                <a:tableStyleId>{5C22544A-7EE6-4342-B048-85BDC9FD1C3A}</a:tableStyleId>
              </a:tblPr>
              <a:tblGrid>
                <a:gridCol w="2759765">
                  <a:extLst>
                    <a:ext uri="{9D8B030D-6E8A-4147-A177-3AD203B41FA5}">
                      <a16:colId xmlns:a16="http://schemas.microsoft.com/office/drawing/2014/main" val="2311607264"/>
                    </a:ext>
                  </a:extLst>
                </a:gridCol>
                <a:gridCol w="2759765">
                  <a:extLst>
                    <a:ext uri="{9D8B030D-6E8A-4147-A177-3AD203B41FA5}">
                      <a16:colId xmlns:a16="http://schemas.microsoft.com/office/drawing/2014/main" val="3936476739"/>
                    </a:ext>
                  </a:extLst>
                </a:gridCol>
                <a:gridCol w="2759765">
                  <a:extLst>
                    <a:ext uri="{9D8B030D-6E8A-4147-A177-3AD203B41FA5}">
                      <a16:colId xmlns:a16="http://schemas.microsoft.com/office/drawing/2014/main" val="3618515806"/>
                    </a:ext>
                  </a:extLst>
                </a:gridCol>
                <a:gridCol w="2759765">
                  <a:extLst>
                    <a:ext uri="{9D8B030D-6E8A-4147-A177-3AD203B41FA5}">
                      <a16:colId xmlns:a16="http://schemas.microsoft.com/office/drawing/2014/main" val="3184207803"/>
                    </a:ext>
                  </a:extLst>
                </a:gridCol>
              </a:tblGrid>
              <a:tr h="863652">
                <a:tc gridSpan="4">
                  <a:txBody>
                    <a:bodyPr/>
                    <a:lstStyle/>
                    <a:p>
                      <a:r>
                        <a:rPr lang="en-US" sz="4000" dirty="0"/>
                        <a:t>Modul 6: </a:t>
                      </a:r>
                      <a:r>
                        <a:rPr lang="en-US" sz="3600" dirty="0" err="1"/>
                        <a:t>Pružanje</a:t>
                      </a:r>
                      <a:r>
                        <a:rPr lang="en-US" sz="3600" dirty="0"/>
                        <a:t> </a:t>
                      </a:r>
                      <a:r>
                        <a:rPr lang="en-US" sz="3600" dirty="0" err="1"/>
                        <a:t>informacije</a:t>
                      </a:r>
                      <a:r>
                        <a:rPr lang="en-US" sz="3600" dirty="0"/>
                        <a:t> o </a:t>
                      </a:r>
                      <a:r>
                        <a:rPr lang="en-US" sz="3600" dirty="0" err="1"/>
                        <a:t>restoranu</a:t>
                      </a:r>
                      <a:r>
                        <a:rPr lang="en-US" sz="3600" dirty="0"/>
                        <a:t> / </a:t>
                      </a:r>
                      <a:r>
                        <a:rPr lang="en-US" sz="3600" dirty="0" err="1"/>
                        <a:t>ustanovi</a:t>
                      </a:r>
                      <a:endParaRPr lang="en-US" sz="36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6.1 </a:t>
                      </a:r>
                      <a:r>
                        <a:rPr lang="en-US" b="1" dirty="0" err="1">
                          <a:solidFill>
                            <a:srgbClr val="1D71B8"/>
                          </a:solidFill>
                        </a:rPr>
                        <a:t>Toaleti</a:t>
                      </a:r>
                      <a:r>
                        <a:rPr lang="en-US" b="1" dirty="0">
                          <a:solidFill>
                            <a:srgbClr val="1D71B8"/>
                          </a:solidFill>
                        </a:rPr>
                        <a:t>, </a:t>
                      </a:r>
                      <a:r>
                        <a:rPr lang="en-US" b="1" dirty="0" err="1">
                          <a:solidFill>
                            <a:srgbClr val="1D71B8"/>
                          </a:solidFill>
                        </a:rPr>
                        <a:t>izlazi</a:t>
                      </a:r>
                      <a:r>
                        <a:rPr lang="en-US" b="1" dirty="0">
                          <a:solidFill>
                            <a:srgbClr val="1D71B8"/>
                          </a:solidFill>
                        </a:rPr>
                        <a:t>, </a:t>
                      </a:r>
                      <a:r>
                        <a:rPr lang="en-US" b="1" dirty="0" err="1">
                          <a:solidFill>
                            <a:srgbClr val="1D71B8"/>
                          </a:solidFill>
                        </a:rPr>
                        <a:t>vreme</a:t>
                      </a:r>
                      <a:r>
                        <a:rPr lang="en-US" b="1" dirty="0">
                          <a:solidFill>
                            <a:srgbClr val="1D71B8"/>
                          </a:solidFill>
                        </a:rPr>
                        <a:t> </a:t>
                      </a:r>
                      <a:r>
                        <a:rPr lang="en-US" b="1" dirty="0" err="1">
                          <a:solidFill>
                            <a:srgbClr val="1D71B8"/>
                          </a:solidFill>
                        </a:rPr>
                        <a:t>otvaranja</a:t>
                      </a:r>
                      <a:r>
                        <a:rPr lang="en-US" b="1" dirty="0">
                          <a:solidFill>
                            <a:srgbClr val="1D71B8"/>
                          </a:solidFill>
                        </a:rPr>
                        <a:t>, </a:t>
                      </a:r>
                      <a:r>
                        <a:rPr lang="en-US" b="1" dirty="0" err="1">
                          <a:solidFill>
                            <a:srgbClr val="1D71B8"/>
                          </a:solidFill>
                        </a:rPr>
                        <a:t>itd</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odgovori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potrebe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a:t>
                      </a:r>
                      <a:r>
                        <a:rPr lang="en-GB" sz="1800" kern="1200" dirty="0" err="1">
                          <a:solidFill>
                            <a:schemeClr val="dk1"/>
                          </a:solidFill>
                          <a:effectLst/>
                          <a:latin typeface="+mn-lt"/>
                          <a:ea typeface="+mn-ea"/>
                          <a:cs typeface="+mn-cs"/>
                        </a:rPr>
                        <a:t>Uputi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mesta</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samom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restoranu</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6.3.3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radno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vreme</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dane</a:t>
                      </a:r>
                      <a:r>
                        <a:rPr lang="en-GB" sz="1800" kern="1200" dirty="0">
                          <a:solidFill>
                            <a:schemeClr val="dk1"/>
                          </a:solidFill>
                          <a:effectLst/>
                          <a:latin typeface="+mn-lt"/>
                          <a:ea typeface="+mn-ea"/>
                          <a:cs typeface="+mn-cs"/>
                        </a:rPr>
                        <a:t>  </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6.2 Parking, </a:t>
                      </a:r>
                      <a:r>
                        <a:rPr lang="en-US" b="1" dirty="0" err="1">
                          <a:solidFill>
                            <a:srgbClr val="1D71B8"/>
                          </a:solidFill>
                        </a:rPr>
                        <a:t>pristup</a:t>
                      </a:r>
                      <a:r>
                        <a:rPr lang="en-US" b="1" dirty="0">
                          <a:solidFill>
                            <a:srgbClr val="1D71B8"/>
                          </a:solidFill>
                        </a:rPr>
                        <a:t>, </a:t>
                      </a:r>
                      <a:r>
                        <a:rPr lang="en-US" b="1" dirty="0" err="1">
                          <a:solidFill>
                            <a:srgbClr val="1D71B8"/>
                          </a:solidFill>
                        </a:rPr>
                        <a:t>ograničenja</a:t>
                      </a:r>
                      <a:r>
                        <a:rPr lang="en-US" b="1" dirty="0">
                          <a:solidFill>
                            <a:srgbClr val="1D71B8"/>
                          </a:solidFill>
                        </a:rPr>
                        <a:t> </a:t>
                      </a:r>
                      <a:r>
                        <a:rPr lang="en-US" b="1" dirty="0" err="1">
                          <a:solidFill>
                            <a:srgbClr val="1D71B8"/>
                          </a:solidFill>
                        </a:rPr>
                        <a:t>pušenja</a:t>
                      </a:r>
                      <a:r>
                        <a:rPr lang="en-US" b="1" dirty="0">
                          <a:solidFill>
                            <a:srgbClr val="1D71B8"/>
                          </a:solidFill>
                        </a:rPr>
                        <a:t> </a:t>
                      </a:r>
                      <a:r>
                        <a:rPr lang="en-US" b="1" dirty="0" err="1">
                          <a:solidFill>
                            <a:srgbClr val="1D71B8"/>
                          </a:solidFill>
                        </a:rPr>
                        <a:t>itd</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pPr marL="0" indent="0">
                        <a:buFontTx/>
                        <a:buNone/>
                      </a:pPr>
                      <a:r>
                        <a:rPr lang="en-GB" sz="1800" kern="1200" dirty="0">
                          <a:solidFill>
                            <a:schemeClr val="dk1"/>
                          </a:solidFill>
                          <a:effectLst/>
                          <a:latin typeface="+mn-lt"/>
                          <a:ea typeface="+mn-ea"/>
                          <a:cs typeface="+mn-cs"/>
                        </a:rPr>
                        <a:t>6.2.1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različite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odlike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restorana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6.2.2 </a:t>
                      </a:r>
                      <a:r>
                        <a:rPr lang="en-US" dirty="0" err="1"/>
                        <a:t>Pruži</a:t>
                      </a:r>
                      <a:r>
                        <a:rPr lang="en-US" dirty="0"/>
                        <a:t> </a:t>
                      </a:r>
                      <a:r>
                        <a:rPr lang="en-US" dirty="0" err="1"/>
                        <a:t>informacije</a:t>
                      </a:r>
                      <a:r>
                        <a:rPr lang="en-US" dirty="0"/>
                        <a:t> o </a:t>
                      </a:r>
                      <a:r>
                        <a:rPr lang="en-US" dirty="0" err="1"/>
                        <a:t>potencijalnim</a:t>
                      </a:r>
                      <a:r>
                        <a:rPr lang="en-US" dirty="0"/>
                        <a:t> </a:t>
                      </a:r>
                      <a:r>
                        <a:rPr lang="en-US" dirty="0" err="1"/>
                        <a:t>pravilima</a:t>
                      </a:r>
                      <a:r>
                        <a:rPr lang="en-US" dirty="0"/>
                        <a:t> </a:t>
                      </a:r>
                      <a:r>
                        <a:rPr lang="en-US" dirty="0" err="1"/>
                        <a:t>i</a:t>
                      </a:r>
                      <a:r>
                        <a:rPr lang="en-US" dirty="0"/>
                        <a:t> </a:t>
                      </a:r>
                      <a:r>
                        <a:rPr lang="en-US" dirty="0" err="1"/>
                        <a:t>procedurama</a:t>
                      </a:r>
                      <a:r>
                        <a:rPr lang="en-US" dirty="0"/>
                        <a:t> </a:t>
                      </a:r>
                      <a:r>
                        <a:rPr lang="en-US" dirty="0" err="1"/>
                        <a:t>restorana</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6.2.3 </a:t>
                      </a:r>
                      <a:r>
                        <a:rPr lang="en-GB" sz="1800" kern="1200" dirty="0" err="1">
                          <a:solidFill>
                            <a:schemeClr val="dk1"/>
                          </a:solidFill>
                          <a:effectLst/>
                          <a:latin typeface="+mn-lt"/>
                          <a:ea typeface="+mn-ea"/>
                          <a:cs typeface="+mn-cs"/>
                        </a:rPr>
                        <a:t>Ponovi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ovo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telefona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mejla</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6.3 </a:t>
                      </a:r>
                      <a:r>
                        <a:rPr lang="en-US" b="1" dirty="0" err="1">
                          <a:solidFill>
                            <a:srgbClr val="1D71B8"/>
                          </a:solidFill>
                        </a:rPr>
                        <a:t>Istorija</a:t>
                      </a:r>
                      <a:r>
                        <a:rPr lang="en-US" b="1" dirty="0">
                          <a:solidFill>
                            <a:srgbClr val="1D71B8"/>
                          </a:solidFill>
                        </a:rPr>
                        <a:t> </a:t>
                      </a:r>
                      <a:r>
                        <a:rPr lang="en-US" b="1" dirty="0" err="1">
                          <a:solidFill>
                            <a:srgbClr val="1D71B8"/>
                          </a:solidFill>
                        </a:rPr>
                        <a:t>lokala</a:t>
                      </a:r>
                      <a:r>
                        <a:rPr lang="en-US" b="1" dirty="0">
                          <a:solidFill>
                            <a:srgbClr val="1D71B8"/>
                          </a:solidFill>
                        </a:rPr>
                        <a:t>, </a:t>
                      </a:r>
                      <a:r>
                        <a:rPr lang="en-US" b="1" dirty="0" err="1">
                          <a:solidFill>
                            <a:srgbClr val="1D71B8"/>
                          </a:solidFill>
                        </a:rPr>
                        <a:t>zabavni</a:t>
                      </a:r>
                      <a:r>
                        <a:rPr lang="en-US" b="1" dirty="0">
                          <a:solidFill>
                            <a:srgbClr val="1D71B8"/>
                          </a:solidFill>
                        </a:rPr>
                        <a:t> program, </a:t>
                      </a:r>
                      <a:r>
                        <a:rPr lang="en-US" b="1" dirty="0" err="1">
                          <a:solidFill>
                            <a:srgbClr val="1D71B8"/>
                          </a:solidFill>
                        </a:rPr>
                        <a:t>itd</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a:t>
                      </a:r>
                      <a:r>
                        <a:rPr lang="en-GB" sz="1800" kern="1200" dirty="0" err="1">
                          <a:solidFill>
                            <a:schemeClr val="dk1"/>
                          </a:solidFill>
                          <a:effectLst/>
                          <a:latin typeface="+mn-lt"/>
                          <a:ea typeface="+mn-ea"/>
                          <a:cs typeface="+mn-cs"/>
                        </a:rPr>
                        <a:t>Predstavi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relevantne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istorijske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restoranu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odgovori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pitanje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a:t>
                      </a:r>
                      <a:r>
                        <a:rPr lang="en-GB" sz="1800" kern="1200" dirty="0" err="1">
                          <a:solidFill>
                            <a:schemeClr val="dk1"/>
                          </a:solidFill>
                          <a:effectLst/>
                          <a:latin typeface="+mn-lt"/>
                          <a:ea typeface="+mn-ea"/>
                          <a:cs typeface="+mn-cs"/>
                        </a:rPr>
                        <a:t>Ukoliko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postoji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detalje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zabavnog</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programa</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restoranu</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6.3.3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izađe</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susret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zahtevima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očekivanjima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r>
                        <a:rPr lang="en-GB" sz="1800" kern="1200" dirty="0">
                          <a:solidFill>
                            <a:schemeClr val="dk1"/>
                          </a:solidFill>
                          <a:effectLst/>
                          <a:latin typeface="+mn-lt"/>
                          <a:ea typeface="+mn-ea"/>
                          <a:cs typeface="+mn-cs"/>
                        </a:rPr>
                        <a:t> </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6326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546318625"/>
              </p:ext>
            </p:extLst>
          </p:nvPr>
        </p:nvGraphicFramePr>
        <p:xfrm>
          <a:off x="891402" y="1393087"/>
          <a:ext cx="10409196" cy="527822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 7: </a:t>
                      </a:r>
                      <a:r>
                        <a:rPr lang="en-US" sz="4000" dirty="0" err="1"/>
                        <a:t>Bavljenje</a:t>
                      </a:r>
                      <a:r>
                        <a:rPr lang="en-US" sz="4000" dirty="0"/>
                        <a:t> </a:t>
                      </a:r>
                      <a:r>
                        <a:rPr lang="en-US" sz="4000" dirty="0" err="1"/>
                        <a:t>finansijskim</a:t>
                      </a:r>
                      <a:r>
                        <a:rPr lang="en-US" sz="4000" dirty="0"/>
                        <a:t> </a:t>
                      </a:r>
                      <a:r>
                        <a:rPr lang="en-US" sz="4000" dirty="0" err="1"/>
                        <a:t>transakcijama</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7.1 </a:t>
                      </a:r>
                      <a:r>
                        <a:rPr lang="en-US" b="1" dirty="0" err="1">
                          <a:solidFill>
                            <a:srgbClr val="1D71B8"/>
                          </a:solidFill>
                        </a:rPr>
                        <a:t>Plaćanje</a:t>
                      </a:r>
                      <a:r>
                        <a:rPr lang="en-US" b="1" dirty="0">
                          <a:solidFill>
                            <a:srgbClr val="1D71B8"/>
                          </a:solidFill>
                        </a:rPr>
                        <a:t> </a:t>
                      </a:r>
                      <a:r>
                        <a:rPr lang="en-US" b="1" dirty="0" err="1">
                          <a:solidFill>
                            <a:srgbClr val="1D71B8"/>
                          </a:solidFill>
                        </a:rPr>
                        <a:t>jednostavnog</a:t>
                      </a:r>
                      <a:r>
                        <a:rPr lang="en-US" b="1" dirty="0">
                          <a:solidFill>
                            <a:srgbClr val="1D71B8"/>
                          </a:solidFill>
                        </a:rPr>
                        <a:t> </a:t>
                      </a:r>
                      <a:r>
                        <a:rPr lang="en-US" b="1" dirty="0" err="1">
                          <a:solidFill>
                            <a:srgbClr val="1D71B8"/>
                          </a:solidFill>
                        </a:rPr>
                        <a:t>računa</a:t>
                      </a:r>
                      <a:r>
                        <a:rPr lang="en-US" b="1" dirty="0">
                          <a:solidFill>
                            <a:srgbClr val="1D71B8"/>
                          </a:solidFill>
                        </a:rPr>
                        <a:t> (1 </a:t>
                      </a:r>
                      <a:r>
                        <a:rPr lang="en-US" b="1" dirty="0" err="1">
                          <a:solidFill>
                            <a:srgbClr val="1D71B8"/>
                          </a:solidFill>
                        </a:rPr>
                        <a:t>osoba</a:t>
                      </a:r>
                      <a:r>
                        <a:rPr lang="en-US" b="1" dirty="0">
                          <a:solidFill>
                            <a:srgbClr val="1D71B8"/>
                          </a:solidFill>
                        </a:rPr>
                        <a:t>, bez </a:t>
                      </a:r>
                      <a:r>
                        <a:rPr lang="en-US" b="1" dirty="0" err="1">
                          <a:solidFill>
                            <a:srgbClr val="1D71B8"/>
                          </a:solidFill>
                        </a:rPr>
                        <a:t>komplikacija</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7.1.1 </a:t>
                      </a:r>
                      <a:r>
                        <a:rPr lang="en-GB" sz="1800" kern="1200" dirty="0" err="1">
                          <a:solidFill>
                            <a:schemeClr val="dk1"/>
                          </a:solidFill>
                          <a:effectLst/>
                          <a:latin typeface="+mn-lt"/>
                          <a:ea typeface="+mn-ea"/>
                          <a:cs typeface="+mn-cs"/>
                        </a:rPr>
                        <a:t>Predstavi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tačan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račun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mušteriji</a:t>
                      </a:r>
                      <a:endParaRPr lang="en-GB" sz="1800" kern="1200" dirty="0">
                        <a:solidFill>
                          <a:schemeClr val="dk1"/>
                        </a:solidFill>
                        <a:effectLst/>
                        <a:latin typeface="+mn-lt"/>
                        <a:ea typeface="+mn-ea"/>
                        <a:cs typeface="+mn-cs"/>
                      </a:endParaRP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7.1.2 </a:t>
                      </a:r>
                      <a:r>
                        <a:rPr lang="en-GB" sz="1800" kern="1200" dirty="0" err="1">
                          <a:solidFill>
                            <a:schemeClr val="dk1"/>
                          </a:solidFill>
                          <a:effectLst/>
                          <a:latin typeface="+mn-lt"/>
                          <a:ea typeface="+mn-ea"/>
                          <a:cs typeface="+mn-cs"/>
                        </a:rPr>
                        <a:t>Izvrši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gotovinsku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transakciju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plaćanje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kreditne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kartice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elektronski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uspešno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7.1.3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ispuni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jednostavne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vezi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plaćanjem</a:t>
                      </a:r>
                      <a:endParaRPr lang="en-GB" sz="1800" kern="1200" dirty="0">
                        <a:solidFill>
                          <a:schemeClr val="dk1"/>
                        </a:solidFill>
                        <a:effectLst/>
                        <a:latin typeface="+mn-lt"/>
                        <a:ea typeface="+mn-ea"/>
                        <a:cs typeface="+mn-cs"/>
                      </a:endParaRP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7.2 </a:t>
                      </a:r>
                      <a:r>
                        <a:rPr lang="en-US" b="1" dirty="0" err="1">
                          <a:solidFill>
                            <a:srgbClr val="1D71B8"/>
                          </a:solidFill>
                        </a:rPr>
                        <a:t>Plaćanje</a:t>
                      </a:r>
                      <a:r>
                        <a:rPr lang="en-US" b="1" dirty="0">
                          <a:solidFill>
                            <a:srgbClr val="1D71B8"/>
                          </a:solidFill>
                        </a:rPr>
                        <a:t> </a:t>
                      </a:r>
                      <a:r>
                        <a:rPr lang="en-US" b="1" dirty="0" err="1">
                          <a:solidFill>
                            <a:srgbClr val="1D71B8"/>
                          </a:solidFill>
                        </a:rPr>
                        <a:t>računa</a:t>
                      </a:r>
                      <a:r>
                        <a:rPr lang="en-US" b="1" dirty="0">
                          <a:solidFill>
                            <a:srgbClr val="1D71B8"/>
                          </a:solidFill>
                        </a:rPr>
                        <a:t> (</a:t>
                      </a:r>
                      <a:r>
                        <a:rPr lang="en-US" b="1" dirty="0" err="1">
                          <a:solidFill>
                            <a:srgbClr val="1D71B8"/>
                          </a:solidFill>
                        </a:rPr>
                        <a:t>deljenje</a:t>
                      </a:r>
                      <a:r>
                        <a:rPr lang="en-US" b="1" dirty="0">
                          <a:solidFill>
                            <a:srgbClr val="1D71B8"/>
                          </a:solidFill>
                        </a:rPr>
                        <a:t> </a:t>
                      </a:r>
                      <a:r>
                        <a:rPr lang="en-US" b="1" dirty="0" err="1">
                          <a:solidFill>
                            <a:srgbClr val="1D71B8"/>
                          </a:solidFill>
                        </a:rPr>
                        <a:t>računa</a:t>
                      </a:r>
                      <a:r>
                        <a:rPr lang="en-US" b="1" dirty="0">
                          <a:solidFill>
                            <a:srgbClr val="1D71B8"/>
                          </a:solidFill>
                        </a:rPr>
                        <a: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7.2.1 </a:t>
                      </a:r>
                      <a:r>
                        <a:rPr lang="en-GB" sz="1800" kern="1200" dirty="0" err="1">
                          <a:solidFill>
                            <a:schemeClr val="dk1"/>
                          </a:solidFill>
                          <a:effectLst/>
                          <a:latin typeface="+mn-lt"/>
                          <a:ea typeface="+mn-ea"/>
                          <a:cs typeface="+mn-cs"/>
                        </a:rPr>
                        <a:t>Izvrši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više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gotovinskih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transakcija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plaćanja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kreditne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kartice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elektronski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uspešno</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7.2.2 </a:t>
                      </a:r>
                      <a:r>
                        <a:rPr lang="en-GB" sz="1800" kern="1200" dirty="0" err="1">
                          <a:solidFill>
                            <a:schemeClr val="dk1"/>
                          </a:solidFill>
                          <a:effectLst/>
                          <a:latin typeface="+mn-lt"/>
                          <a:ea typeface="+mn-ea"/>
                          <a:cs typeface="+mn-cs"/>
                        </a:rPr>
                        <a:t>Pristojno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obrati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različitim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mušterijama</a:t>
                      </a:r>
                      <a:r>
                        <a:rPr lang="en-GB" sz="1800" kern="1200" dirty="0">
                          <a:solidFill>
                            <a:schemeClr val="dk1"/>
                          </a:solidFill>
                          <a:effectLst/>
                          <a:latin typeface="+mn-lt"/>
                          <a:ea typeface="+mn-ea"/>
                          <a:cs typeface="+mn-cs"/>
                        </a:rPr>
                        <a:t> </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7.2.3 </a:t>
                      </a:r>
                      <a:r>
                        <a:rPr lang="en-GB" sz="1800" kern="1200" dirty="0" err="1">
                          <a:solidFill>
                            <a:schemeClr val="dk1"/>
                          </a:solidFill>
                          <a:effectLst/>
                          <a:latin typeface="+mn-lt"/>
                          <a:ea typeface="+mn-ea"/>
                          <a:cs typeface="+mn-cs"/>
                        </a:rPr>
                        <a:t>Pojasni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narudžibu</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svakoga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pojedinčano</a:t>
                      </a:r>
                      <a:endParaRPr lang="en-GB" sz="1800" kern="1200" dirty="0">
                        <a:solidFill>
                          <a:schemeClr val="dk1"/>
                        </a:solidFill>
                        <a:effectLst/>
                        <a:latin typeface="+mn-lt"/>
                        <a:ea typeface="+mn-ea"/>
                        <a:cs typeface="+mn-cs"/>
                      </a:endParaRP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7.3 </a:t>
                      </a:r>
                      <a:r>
                        <a:rPr lang="en-US" b="1" dirty="0" err="1">
                          <a:solidFill>
                            <a:srgbClr val="1D71B8"/>
                          </a:solidFill>
                        </a:rPr>
                        <a:t>Plaćanje</a:t>
                      </a:r>
                      <a:r>
                        <a:rPr lang="en-US" b="1" dirty="0">
                          <a:solidFill>
                            <a:srgbClr val="1D71B8"/>
                          </a:solidFill>
                        </a:rPr>
                        <a:t> </a:t>
                      </a:r>
                      <a:r>
                        <a:rPr lang="en-US" b="1" dirty="0" err="1">
                          <a:solidFill>
                            <a:srgbClr val="1D71B8"/>
                          </a:solidFill>
                        </a:rPr>
                        <a:t>komplikovanog</a:t>
                      </a:r>
                      <a:r>
                        <a:rPr lang="en-US" b="1" dirty="0">
                          <a:solidFill>
                            <a:srgbClr val="1D71B8"/>
                          </a:solidFill>
                        </a:rPr>
                        <a:t> </a:t>
                      </a:r>
                      <a:r>
                        <a:rPr lang="en-US" b="1" dirty="0" err="1">
                          <a:solidFill>
                            <a:srgbClr val="1D71B8"/>
                          </a:solidFill>
                        </a:rPr>
                        <a:t>računa</a:t>
                      </a:r>
                      <a:r>
                        <a:rPr lang="en-US" b="1" dirty="0">
                          <a:solidFill>
                            <a:srgbClr val="1D71B8"/>
                          </a:solidFill>
                        </a:rPr>
                        <a:t> (faktura, valuta, </a:t>
                      </a:r>
                      <a:r>
                        <a:rPr lang="en-US" b="1" dirty="0" err="1">
                          <a:solidFill>
                            <a:srgbClr val="1D71B8"/>
                          </a:solidFill>
                        </a:rPr>
                        <a:t>deljenje</a:t>
                      </a:r>
                      <a:r>
                        <a:rPr lang="en-US" b="1" dirty="0">
                          <a:solidFill>
                            <a:srgbClr val="1D71B8"/>
                          </a:solidFill>
                        </a:rPr>
                        <a:t>, </a:t>
                      </a:r>
                      <a:r>
                        <a:rPr lang="en-US" b="1" dirty="0" err="1">
                          <a:solidFill>
                            <a:srgbClr val="1D71B8"/>
                          </a:solidFill>
                        </a:rPr>
                        <a:t>itd</a:t>
                      </a:r>
                      <a:r>
                        <a:rPr lang="en-US" b="1" dirty="0">
                          <a:solidFill>
                            <a:srgbClr val="1D71B8"/>
                          </a:solidFill>
                        </a:rPr>
                        <a:t>.)  </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7.3.1 </a:t>
                      </a:r>
                      <a:r>
                        <a:rPr lang="en-GB" sz="1800" kern="1200" dirty="0" err="1">
                          <a:solidFill>
                            <a:schemeClr val="dk1"/>
                          </a:solidFill>
                          <a:effectLst/>
                          <a:latin typeface="+mn-lt"/>
                          <a:ea typeface="+mn-ea"/>
                          <a:cs typeface="+mn-cs"/>
                        </a:rPr>
                        <a:t>Koristi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fiskalnu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kasu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kako</a:t>
                      </a:r>
                      <a:r>
                        <a:rPr lang="en-GB" sz="1800" kern="1200" dirty="0">
                          <a:solidFill>
                            <a:schemeClr val="dk1"/>
                          </a:solidFill>
                          <a:effectLst/>
                          <a:latin typeface="+mn-lt"/>
                          <a:ea typeface="+mn-ea"/>
                          <a:cs typeface="+mn-cs"/>
                        </a:rPr>
                        <a:t> bi </a:t>
                      </a:r>
                      <a:r>
                        <a:rPr lang="en-GB" sz="1800" kern="1200" dirty="0" err="1">
                          <a:solidFill>
                            <a:schemeClr val="dk1"/>
                          </a:solidFill>
                          <a:effectLst/>
                          <a:latin typeface="+mn-lt"/>
                          <a:ea typeface="+mn-ea"/>
                          <a:cs typeface="+mn-cs"/>
                        </a:rPr>
                        <a:t>izvršio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naplatu</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7.3.2 </a:t>
                      </a:r>
                      <a:r>
                        <a:rPr lang="en-GB" sz="1800" kern="1200" dirty="0" err="1">
                          <a:solidFill>
                            <a:schemeClr val="dk1"/>
                          </a:solidFill>
                          <a:effectLst/>
                          <a:latin typeface="+mn-lt"/>
                          <a:ea typeface="+mn-ea"/>
                          <a:cs typeface="+mn-cs"/>
                        </a:rPr>
                        <a:t>Izađe</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susret</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vezano</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detalje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fakture</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7.3.3. </a:t>
                      </a:r>
                      <a:r>
                        <a:rPr lang="en-GB" dirty="0" err="1">
                          <a:effectLst/>
                        </a:rPr>
                        <a:t>Ponudi</a:t>
                      </a:r>
                      <a:r>
                        <a:rPr lang="en-GB" dirty="0">
                          <a:effectLst/>
                        </a:rPr>
                        <a:t> </a:t>
                      </a:r>
                      <a:r>
                        <a:rPr lang="en-GB" dirty="0" err="1">
                          <a:effectLst/>
                        </a:rPr>
                        <a:t>relevantne</a:t>
                      </a:r>
                      <a:r>
                        <a:rPr lang="en-GB" dirty="0">
                          <a:effectLst/>
                        </a:rPr>
                        <a:t> </a:t>
                      </a:r>
                      <a:r>
                        <a:rPr lang="en-GB" dirty="0" err="1">
                          <a:effectLst/>
                        </a:rPr>
                        <a:t>opcije</a:t>
                      </a:r>
                      <a:r>
                        <a:rPr lang="en-GB" dirty="0">
                          <a:effectLst/>
                        </a:rPr>
                        <a:t> </a:t>
                      </a:r>
                      <a:r>
                        <a:rPr lang="en-GB" dirty="0" err="1">
                          <a:effectLst/>
                        </a:rPr>
                        <a:t>vezane</a:t>
                      </a:r>
                      <a:r>
                        <a:rPr lang="en-GB" dirty="0">
                          <a:effectLst/>
                        </a:rPr>
                        <a:t> za </a:t>
                      </a:r>
                      <a:r>
                        <a:rPr lang="en-GB" dirty="0" err="1">
                          <a:effectLst/>
                        </a:rPr>
                        <a:t>valutu</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28468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985118610"/>
              </p:ext>
            </p:extLst>
          </p:nvPr>
        </p:nvGraphicFramePr>
        <p:xfrm>
          <a:off x="891402" y="1392057"/>
          <a:ext cx="10409196" cy="4213826"/>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93943">
                <a:tc gridSpan="4">
                  <a:txBody>
                    <a:bodyPr/>
                    <a:lstStyle/>
                    <a:p>
                      <a:r>
                        <a:rPr lang="en-US" sz="4000" dirty="0"/>
                        <a:t>Modul 8: </a:t>
                      </a:r>
                      <a:r>
                        <a:rPr lang="en-US" sz="4000" dirty="0" err="1"/>
                        <a:t>Rešavanje</a:t>
                      </a:r>
                      <a:r>
                        <a:rPr lang="en-US" sz="4000" dirty="0"/>
                        <a:t> </a:t>
                      </a:r>
                      <a:r>
                        <a:rPr lang="en-US" sz="4000" dirty="0" err="1"/>
                        <a:t>žalbi</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8.1 </a:t>
                      </a:r>
                      <a:r>
                        <a:rPr lang="en-US" b="1" dirty="0" err="1">
                          <a:solidFill>
                            <a:srgbClr val="1D71B8"/>
                          </a:solidFill>
                        </a:rPr>
                        <a:t>Aktivno</a:t>
                      </a:r>
                      <a:r>
                        <a:rPr lang="en-US" b="1" dirty="0">
                          <a:solidFill>
                            <a:srgbClr val="1D71B8"/>
                          </a:solidFill>
                        </a:rPr>
                        <a:t> </a:t>
                      </a:r>
                      <a:r>
                        <a:rPr lang="en-US" b="1" dirty="0" err="1">
                          <a:solidFill>
                            <a:srgbClr val="1D71B8"/>
                          </a:solidFill>
                        </a:rPr>
                        <a:t>rešenje</a:t>
                      </a:r>
                      <a:r>
                        <a:rPr lang="en-US" b="1" dirty="0">
                          <a:solidFill>
                            <a:srgbClr val="1D71B8"/>
                          </a:solidFill>
                        </a:rPr>
                        <a:t> </a:t>
                      </a:r>
                      <a:r>
                        <a:rPr lang="en-US" b="1" dirty="0" err="1">
                          <a:solidFill>
                            <a:srgbClr val="1D71B8"/>
                          </a:solidFill>
                        </a:rPr>
                        <a:t>žalbe</a:t>
                      </a:r>
                      <a:endParaRPr lang="en-US" b="1" dirty="0">
                        <a:solidFill>
                          <a:srgbClr val="1D71B8"/>
                        </a:solidFill>
                      </a:endParaRP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8.1.1 </a:t>
                      </a:r>
                      <a:r>
                        <a:rPr lang="en-GB" sz="1800" kern="1200" dirty="0" err="1">
                          <a:solidFill>
                            <a:schemeClr val="dk1"/>
                          </a:solidFill>
                          <a:effectLst/>
                          <a:latin typeface="+mn-lt"/>
                          <a:ea typeface="+mn-ea"/>
                          <a:cs typeface="+mn-cs"/>
                        </a:rPr>
                        <a:t>Primi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žalbu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endParaRPr lang="en-GB" sz="1800" kern="1200" dirty="0">
                        <a:solidFill>
                          <a:schemeClr val="dk1"/>
                        </a:solidFill>
                        <a:effectLst/>
                        <a:latin typeface="+mn-lt"/>
                        <a:ea typeface="+mn-ea"/>
                        <a:cs typeface="+mn-cs"/>
                      </a:endParaRP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8.1.2 </a:t>
                      </a:r>
                      <a:r>
                        <a:rPr lang="en-GB" sz="1800" kern="1200" dirty="0" err="1">
                          <a:solidFill>
                            <a:schemeClr val="dk1"/>
                          </a:solidFill>
                          <a:effectLst/>
                          <a:latin typeface="+mn-lt"/>
                          <a:ea typeface="+mn-ea"/>
                          <a:cs typeface="+mn-cs"/>
                        </a:rPr>
                        <a:t>Formuliše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rešenje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prenese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mušteriji</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8.1.3 </a:t>
                      </a:r>
                      <a:r>
                        <a:rPr lang="en-GB" sz="1800" kern="1200" dirty="0" err="1">
                          <a:solidFill>
                            <a:schemeClr val="dk1"/>
                          </a:solidFill>
                          <a:effectLst/>
                          <a:latin typeface="+mn-lt"/>
                          <a:ea typeface="+mn-ea"/>
                          <a:cs typeface="+mn-cs"/>
                        </a:rPr>
                        <a:t>Obavesti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mušteriju</a:t>
                      </a:r>
                      <a:r>
                        <a:rPr lang="en-GB" sz="1800" kern="1200" dirty="0">
                          <a:solidFill>
                            <a:schemeClr val="dk1"/>
                          </a:solidFill>
                          <a:effectLst/>
                          <a:latin typeface="+mn-lt"/>
                          <a:ea typeface="+mn-ea"/>
                          <a:cs typeface="+mn-cs"/>
                        </a:rPr>
                        <a:t> da je </a:t>
                      </a:r>
                      <a:r>
                        <a:rPr lang="en-GB" sz="1800" kern="1200" dirty="0" err="1">
                          <a:solidFill>
                            <a:schemeClr val="dk1"/>
                          </a:solidFill>
                          <a:effectLst/>
                          <a:latin typeface="+mn-lt"/>
                          <a:ea typeface="+mn-ea"/>
                          <a:cs typeface="+mn-cs"/>
                        </a:rPr>
                        <a:t>zadatak</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izvršen</a:t>
                      </a:r>
                      <a:endParaRPr lang="en-GB" sz="1800" kern="1200" dirty="0">
                        <a:solidFill>
                          <a:schemeClr val="dk1"/>
                        </a:solidFill>
                        <a:effectLst/>
                        <a:latin typeface="+mn-lt"/>
                        <a:ea typeface="+mn-ea"/>
                        <a:cs typeface="+mn-cs"/>
                      </a:endParaRP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8.2 Dealing with a written complaint</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8.2.1 </a:t>
                      </a:r>
                      <a:r>
                        <a:rPr lang="en-GB" sz="1800" kern="1200" dirty="0" err="1">
                          <a:solidFill>
                            <a:schemeClr val="dk1"/>
                          </a:solidFill>
                          <a:effectLst/>
                          <a:latin typeface="+mn-lt"/>
                          <a:ea typeface="+mn-ea"/>
                          <a:cs typeface="+mn-cs"/>
                        </a:rPr>
                        <a:t>Razume</a:t>
                      </a:r>
                      <a:r>
                        <a:rPr lang="en-GB" sz="1800" kern="1200" dirty="0">
                          <a:solidFill>
                            <a:schemeClr val="dk1"/>
                          </a:solidFill>
                          <a:effectLst/>
                          <a:latin typeface="+mn-lt"/>
                          <a:ea typeface="+mn-ea"/>
                          <a:cs typeface="+mn-cs"/>
                        </a:rPr>
                        <a:t> pismo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ukratko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ponudi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rešenje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8.2.2 Na </a:t>
                      </a:r>
                      <a:r>
                        <a:rPr lang="en-GB" sz="1800" kern="1200" dirty="0" err="1">
                          <a:solidFill>
                            <a:schemeClr val="dk1"/>
                          </a:solidFill>
                          <a:effectLst/>
                          <a:latin typeface="+mn-lt"/>
                          <a:ea typeface="+mn-ea"/>
                          <a:cs typeface="+mn-cs"/>
                        </a:rPr>
                        <a:t>odgovarajući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način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komunicira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mušterijom</a:t>
                      </a:r>
                      <a:r>
                        <a:rPr lang="en-GB" sz="1800" kern="1200" dirty="0">
                          <a:solidFill>
                            <a:schemeClr val="dk1"/>
                          </a:solidFill>
                          <a:effectLst/>
                          <a:latin typeface="+mn-lt"/>
                          <a:ea typeface="+mn-ea"/>
                          <a:cs typeface="+mn-cs"/>
                        </a:rPr>
                        <a:t> putem </a:t>
                      </a:r>
                      <a:r>
                        <a:rPr lang="en-GB" sz="1800" kern="1200" dirty="0" err="1">
                          <a:solidFill>
                            <a:schemeClr val="dk1"/>
                          </a:solidFill>
                          <a:effectLst/>
                          <a:latin typeface="+mn-lt"/>
                          <a:ea typeface="+mn-ea"/>
                          <a:cs typeface="+mn-cs"/>
                        </a:rPr>
                        <a:t>mejla</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8.2.3 </a:t>
                      </a:r>
                      <a:r>
                        <a:rPr lang="en-GB" sz="1800" kern="1200" dirty="0" err="1">
                          <a:solidFill>
                            <a:schemeClr val="dk1"/>
                          </a:solidFill>
                          <a:effectLst/>
                          <a:latin typeface="+mn-lt"/>
                          <a:ea typeface="+mn-ea"/>
                          <a:cs typeface="+mn-cs"/>
                        </a:rPr>
                        <a:t>Proveri</a:t>
                      </a:r>
                      <a:r>
                        <a:rPr lang="en-GB" sz="1800" kern="1200" dirty="0">
                          <a:solidFill>
                            <a:schemeClr val="dk1"/>
                          </a:solidFill>
                          <a:effectLst/>
                          <a:latin typeface="+mn-lt"/>
                          <a:ea typeface="+mn-ea"/>
                          <a:cs typeface="+mn-cs"/>
                        </a:rPr>
                        <a:t> da li </a:t>
                      </a:r>
                      <a:r>
                        <a:rPr lang="en-GB" sz="1800" kern="1200" dirty="0" err="1">
                          <a:solidFill>
                            <a:schemeClr val="dk1"/>
                          </a:solidFill>
                          <a:effectLst/>
                          <a:latin typeface="+mn-lt"/>
                          <a:ea typeface="+mn-ea"/>
                          <a:cs typeface="+mn-cs"/>
                        </a:rPr>
                        <a:t>su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potrebe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zadovoljene</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8.3 Resolve with negotiation and solution</a:t>
                      </a:r>
                    </a:p>
                    <a:p>
                      <a:r>
                        <a:rPr lang="en-US" sz="1400" b="0" i="1" dirty="0">
                          <a:solidFill>
                            <a:srgbClr val="1D71B8"/>
                          </a:solidFill>
                        </a:rPr>
                        <a:t>Po </a:t>
                      </a:r>
                      <a:r>
                        <a:rPr lang="en-US" sz="1400" b="0" i="1" dirty="0" err="1">
                          <a:solidFill>
                            <a:srgbClr val="1D71B8"/>
                          </a:solidFill>
                        </a:rPr>
                        <a:t>završetku</a:t>
                      </a:r>
                      <a:r>
                        <a:rPr lang="en-US" sz="1400" b="0" i="1" dirty="0">
                          <a:solidFill>
                            <a:srgbClr val="1D71B8"/>
                          </a:solidFill>
                        </a:rPr>
                        <a:t> </a:t>
                      </a:r>
                      <a:r>
                        <a:rPr lang="en-US" sz="1400" b="0" i="1" dirty="0" err="1">
                          <a:solidFill>
                            <a:srgbClr val="1D71B8"/>
                          </a:solidFill>
                        </a:rPr>
                        <a:t>ove</a:t>
                      </a:r>
                      <a:r>
                        <a:rPr lang="en-US" sz="1400" b="0" i="1" dirty="0">
                          <a:solidFill>
                            <a:srgbClr val="1D71B8"/>
                          </a:solidFill>
                        </a:rPr>
                        <a:t> </a:t>
                      </a:r>
                      <a:r>
                        <a:rPr lang="en-US" sz="1400" b="0" i="1" dirty="0" err="1">
                          <a:solidFill>
                            <a:srgbClr val="1D71B8"/>
                          </a:solidFill>
                        </a:rPr>
                        <a:t>nastavne</a:t>
                      </a:r>
                      <a:r>
                        <a:rPr lang="en-US" sz="1400" b="0" i="1" dirty="0">
                          <a:solidFill>
                            <a:srgbClr val="1D71B8"/>
                          </a:solidFill>
                        </a:rPr>
                        <a:t> </a:t>
                      </a:r>
                      <a:r>
                        <a:rPr lang="en-US" sz="1400" b="0" i="1" dirty="0" err="1">
                          <a:solidFill>
                            <a:srgbClr val="1D71B8"/>
                          </a:solidFill>
                        </a:rPr>
                        <a:t>jedinice</a:t>
                      </a:r>
                      <a:r>
                        <a:rPr lang="en-US" sz="1400" b="0" i="1" dirty="0">
                          <a:solidFill>
                            <a:srgbClr val="1D71B8"/>
                          </a:solidFill>
                        </a:rPr>
                        <a:t> </a:t>
                      </a:r>
                      <a:r>
                        <a:rPr lang="en-US" sz="1400" b="0" i="1" dirty="0" err="1">
                          <a:solidFill>
                            <a:srgbClr val="1D71B8"/>
                          </a:solidFill>
                        </a:rPr>
                        <a:t>polaznik</a:t>
                      </a:r>
                      <a:r>
                        <a:rPr lang="en-US" sz="1400" b="0" i="1" dirty="0">
                          <a:solidFill>
                            <a:srgbClr val="1D71B8"/>
                          </a:solidFill>
                        </a:rPr>
                        <a:t> </a:t>
                      </a:r>
                      <a:r>
                        <a:rPr lang="en-US" sz="1400" b="0" i="1" dirty="0" err="1">
                          <a:solidFill>
                            <a:srgbClr val="1D71B8"/>
                          </a:solidFill>
                        </a:rPr>
                        <a:t>će</a:t>
                      </a:r>
                      <a:r>
                        <a:rPr lang="en-US" sz="1400" b="0" i="1" dirty="0">
                          <a:solidFill>
                            <a:srgbClr val="1D71B8"/>
                          </a:solidFill>
                        </a:rPr>
                        <a:t> </a:t>
                      </a:r>
                      <a:r>
                        <a:rPr lang="en-US" sz="1400" b="0" i="1" dirty="0" err="1">
                          <a:solidFill>
                            <a:srgbClr val="1D71B8"/>
                          </a:solidFill>
                        </a:rPr>
                        <a:t>moći</a:t>
                      </a:r>
                      <a:r>
                        <a:rPr lang="en-US" sz="1400" b="0" i="1" dirty="0">
                          <a:solidFill>
                            <a:srgbClr val="1D71B8"/>
                          </a:solidFill>
                        </a:rPr>
                        <a:t> da…</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8.3.1 </a:t>
                      </a:r>
                      <a:r>
                        <a:rPr lang="en-GB" sz="1800" kern="1200" dirty="0" err="1">
                          <a:solidFill>
                            <a:schemeClr val="dk1"/>
                          </a:solidFill>
                          <a:effectLst/>
                          <a:latin typeface="+mn-lt"/>
                          <a:ea typeface="+mn-ea"/>
                          <a:cs typeface="+mn-cs"/>
                        </a:rPr>
                        <a:t>Jasno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objasni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žalbu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svojim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rečima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8.3.2 </a:t>
                      </a:r>
                      <a:r>
                        <a:rPr lang="en-GB" sz="1800" kern="1200" dirty="0" err="1">
                          <a:solidFill>
                            <a:schemeClr val="dk1"/>
                          </a:solidFill>
                          <a:effectLst/>
                          <a:latin typeface="+mn-lt"/>
                          <a:ea typeface="+mn-ea"/>
                          <a:cs typeface="+mn-cs"/>
                        </a:rPr>
                        <a:t>Prenese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žalbu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rešenje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između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mušterije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menadžmenta</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8.3.3 </a:t>
                      </a:r>
                      <a:r>
                        <a:rPr lang="en-GB" sz="1800" kern="1200" dirty="0" err="1">
                          <a:solidFill>
                            <a:schemeClr val="dk1"/>
                          </a:solidFill>
                          <a:effectLst/>
                          <a:latin typeface="+mn-lt"/>
                          <a:ea typeface="+mn-ea"/>
                          <a:cs typeface="+mn-cs"/>
                        </a:rPr>
                        <a:t>Pronađe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prihvatljivo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rešenje</a:t>
                      </a:r>
                      <a:r>
                        <a:rPr lang="en-GB" sz="1800" kern="1200" dirty="0">
                          <a:solidFill>
                            <a:schemeClr val="dk1"/>
                          </a:solidFill>
                          <a:effectLst/>
                          <a:latin typeface="+mn-lt"/>
                          <a:ea typeface="+mn-ea"/>
                          <a:cs typeface="+mn-cs"/>
                        </a:rPr>
                        <a:t> u </a:t>
                      </a:r>
                      <a:r>
                        <a:rPr lang="en-GB" sz="1800" kern="1200" dirty="0" err="1">
                          <a:solidFill>
                            <a:schemeClr val="dk1"/>
                          </a:solidFill>
                          <a:effectLst/>
                          <a:latin typeface="+mn-lt"/>
                          <a:ea typeface="+mn-ea"/>
                          <a:cs typeface="+mn-cs"/>
                        </a:rPr>
                        <a:t>okviru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ograničenja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određenih</a:t>
                      </a:r>
                      <a:r>
                        <a:rPr lang="en-GB" sz="1800" kern="1200" dirty="0">
                          <a:solidFill>
                            <a:schemeClr val="dk1"/>
                          </a:solidFill>
                          <a:effectLst/>
                          <a:latin typeface="+mn-lt"/>
                          <a:ea typeface="+mn-ea"/>
                          <a:cs typeface="+mn-cs"/>
                        </a:rPr>
                        <a:t> od </a:t>
                      </a:r>
                      <a:r>
                        <a:rPr lang="en-GB" sz="1800" kern="1200" dirty="0" err="1">
                          <a:solidFill>
                            <a:schemeClr val="dk1"/>
                          </a:solidFill>
                          <a:effectLst/>
                          <a:latin typeface="+mn-lt"/>
                          <a:ea typeface="+mn-ea"/>
                          <a:cs typeface="+mn-cs"/>
                        </a:rPr>
                        <a:t>menadžementa</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46313450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TotalTime>
  <Words>1315</Words>
  <Application>Microsoft Office PowerPoint</Application>
  <PresentationFormat>Widescreen</PresentationFormat>
  <Paragraphs>164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Officeova 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TASK-BASED LANGUAGE LEARNING FOR TOURISM</dc:title>
  <dc:creator>Tina Ojsteršek</dc:creator>
  <cp:lastModifiedBy>Ivan Petrić</cp:lastModifiedBy>
  <cp:revision>13</cp:revision>
  <dcterms:created xsi:type="dcterms:W3CDTF">2022-09-05T06:47:46Z</dcterms:created>
  <dcterms:modified xsi:type="dcterms:W3CDTF">2023-04-28T08:44:26Z</dcterms:modified>
</cp:coreProperties>
</file>