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70" r:id="rId3"/>
    <p:sldId id="272" r:id="rId4"/>
    <p:sldId id="273" r:id="rId5"/>
    <p:sldId id="274" r:id="rId6"/>
    <p:sldId id="275" r:id="rId7"/>
    <p:sldId id="276" r:id="rId8"/>
    <p:sldId id="277" r:id="rId9"/>
    <p:sldId id="278" r:id="rId10"/>
    <p:sldId id="279" r:id="rId11"/>
    <p:sldId id="280" r:id="rId1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71B8"/>
    <a:srgbClr val="95C1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0" autoAdjust="0"/>
    <p:restoredTop sz="94660"/>
  </p:normalViewPr>
  <p:slideViewPr>
    <p:cSldViewPr snapToGrid="0">
      <p:cViewPr varScale="1">
        <p:scale>
          <a:sx n="84" d="100"/>
          <a:sy n="84" d="100"/>
        </p:scale>
        <p:origin x="126" y="1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EE1435-3CE0-CA91-90B0-2F89AFF7CC89}"/>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B88889E-1212-EDED-E807-A60E5DA8C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642C4C48-B0A1-3108-1DA1-F9E463267A3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BB6808F-4AF7-10B8-39A8-D3FDCF4A064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999792E-E779-E44C-9E6B-7DC7FF7A2364}"/>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cxnSp>
        <p:nvCxnSpPr>
          <p:cNvPr id="8" name="Raven povezovalnik 7">
            <a:extLst>
              <a:ext uri="{FF2B5EF4-FFF2-40B4-BE49-F238E27FC236}">
                <a16:creationId xmlns:a16="http://schemas.microsoft.com/office/drawing/2014/main" id="{152E50F7-58CD-FE0A-DEA9-E4ABC2E9A97C}"/>
              </a:ext>
            </a:extLst>
          </p:cNvPr>
          <p:cNvCxnSpPr/>
          <p:nvPr userDrawn="1"/>
        </p:nvCxnSpPr>
        <p:spPr>
          <a:xfrm>
            <a:off x="0" y="6192982"/>
            <a:ext cx="12192000" cy="0"/>
          </a:xfrm>
          <a:prstGeom prst="line">
            <a:avLst/>
          </a:prstGeom>
          <a:ln>
            <a:solidFill>
              <a:srgbClr val="1D71B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5516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18544E-D88B-861E-1EAD-4115170BC643}"/>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6B79BCFC-4A20-E35C-2C08-C02CDF1FF02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3E25A1F-84F6-0083-332C-196C95BC9F5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3453964C-9141-E62C-261B-ADC677A0A20C}"/>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D03330B-1F97-2159-02BF-F0B619102A6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923027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F2DDAE14-7670-9967-4CA6-0813ACFD689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179C122-BADB-BCBD-F585-89D6E33708AF}"/>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DC7ACDD-4363-F0F2-A0FD-081A944090B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55F0487C-72FD-A101-E6D1-893E21DFC97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0E82B18-0C00-53C4-20BB-9806EA2CC02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52264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365D10-A392-AB51-E23E-78F3CFFECBC7}"/>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CC2582A-2873-BBCD-B5D5-FE593DC21860}"/>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številke diapozitiva 3">
            <a:extLst>
              <a:ext uri="{FF2B5EF4-FFF2-40B4-BE49-F238E27FC236}">
                <a16:creationId xmlns:a16="http://schemas.microsoft.com/office/drawing/2014/main" id="{D3EF520A-3773-AAA1-4F07-6506A93C18B6}"/>
              </a:ext>
            </a:extLst>
          </p:cNvPr>
          <p:cNvSpPr>
            <a:spLocks noGrp="1"/>
          </p:cNvSpPr>
          <p:nvPr>
            <p:ph type="sldNum" sz="quarter" idx="11"/>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2120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24FF9A7-310E-59A3-B362-C4990E206CA6}"/>
              </a:ext>
            </a:extLst>
          </p:cNvPr>
          <p:cNvSpPr>
            <a:spLocks noGrp="1"/>
          </p:cNvSpPr>
          <p:nvPr>
            <p:ph type="title"/>
          </p:nvPr>
        </p:nvSpPr>
        <p:spPr>
          <a:xfrm>
            <a:off x="838200" y="1281802"/>
            <a:ext cx="10515600" cy="1325563"/>
          </a:xfrm>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EB24CF6B-41DC-5E94-AF5D-CEEE317F696C}"/>
              </a:ext>
            </a:extLst>
          </p:cNvPr>
          <p:cNvSpPr>
            <a:spLocks noGrp="1"/>
          </p:cNvSpPr>
          <p:nvPr>
            <p:ph idx="1"/>
          </p:nvPr>
        </p:nvSpPr>
        <p:spPr>
          <a:xfrm>
            <a:off x="838200" y="2648197"/>
            <a:ext cx="10515600" cy="3528766"/>
          </a:xfrm>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3AEC46F5-D95E-82DE-D833-8ECFC46DC513}"/>
              </a:ext>
            </a:extLst>
          </p:cNvPr>
          <p:cNvSpPr>
            <a:spLocks noGrp="1"/>
          </p:cNvSpPr>
          <p:nvPr>
            <p:ph type="ftr" sz="quarter" idx="11"/>
          </p:nvPr>
        </p:nvSpPr>
        <p:spPr>
          <a:xfrm>
            <a:off x="2113807" y="6351506"/>
            <a:ext cx="6627421" cy="365125"/>
          </a:xfrm>
        </p:spPr>
        <p:txBody>
          <a:bodyPr/>
          <a:lstStyle/>
          <a:p>
            <a:endParaRPr lang="sl-SI" dirty="0"/>
          </a:p>
        </p:txBody>
      </p:sp>
      <p:cxnSp>
        <p:nvCxnSpPr>
          <p:cNvPr id="7" name="Raven povezovalnik 6">
            <a:extLst>
              <a:ext uri="{FF2B5EF4-FFF2-40B4-BE49-F238E27FC236}">
                <a16:creationId xmlns:a16="http://schemas.microsoft.com/office/drawing/2014/main" id="{282A639F-61BA-7CA0-A05F-F29C4BFD6837}"/>
              </a:ext>
            </a:extLst>
          </p:cNvPr>
          <p:cNvCxnSpPr/>
          <p:nvPr userDrawn="1"/>
        </p:nvCxnSpPr>
        <p:spPr>
          <a:xfrm>
            <a:off x="0" y="6264234"/>
            <a:ext cx="12192000" cy="0"/>
          </a:xfrm>
          <a:prstGeom prst="line">
            <a:avLst/>
          </a:prstGeom>
          <a:ln w="12700">
            <a:solidFill>
              <a:srgbClr val="1D71B8"/>
            </a:solidFill>
            <a:prstDash val="solid"/>
          </a:ln>
        </p:spPr>
        <p:style>
          <a:lnRef idx="1">
            <a:schemeClr val="accent1"/>
          </a:lnRef>
          <a:fillRef idx="0">
            <a:schemeClr val="accent1"/>
          </a:fillRef>
          <a:effectRef idx="0">
            <a:schemeClr val="accent1"/>
          </a:effectRef>
          <a:fontRef idx="minor">
            <a:schemeClr val="tx1"/>
          </a:fontRef>
        </p:style>
      </p:cxnSp>
      <p:sp>
        <p:nvSpPr>
          <p:cNvPr id="8" name="Pravokotnik 7">
            <a:extLst>
              <a:ext uri="{FF2B5EF4-FFF2-40B4-BE49-F238E27FC236}">
                <a16:creationId xmlns:a16="http://schemas.microsoft.com/office/drawing/2014/main" id="{9614944F-E9AF-3A22-03B6-FB82C29C3F59}"/>
              </a:ext>
            </a:extLst>
          </p:cNvPr>
          <p:cNvSpPr/>
          <p:nvPr userDrawn="1"/>
        </p:nvSpPr>
        <p:spPr>
          <a:xfrm>
            <a:off x="0" y="1068967"/>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7925829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59C6B1-E9D3-2049-5CBA-DC255960DAF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A121003-3C55-D9D3-2A76-2910E36A0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E0B054F6-3351-DF30-43CF-2A167B0D64EB}"/>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FAD63A6-185F-42DC-E944-1723E55B1448}"/>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EBEF0E7-131E-8653-33BF-C12D32BAEC6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
        <p:nvSpPr>
          <p:cNvPr id="8" name="Pravokotnik 7">
            <a:extLst>
              <a:ext uri="{FF2B5EF4-FFF2-40B4-BE49-F238E27FC236}">
                <a16:creationId xmlns:a16="http://schemas.microsoft.com/office/drawing/2014/main" id="{DFA2D606-4064-06AB-F5BA-299C4CA84DAE}"/>
              </a:ext>
            </a:extLst>
          </p:cNvPr>
          <p:cNvSpPr/>
          <p:nvPr userDrawn="1"/>
        </p:nvSpPr>
        <p:spPr>
          <a:xfrm>
            <a:off x="1" y="1128171"/>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4771248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8DD565-52AE-36D3-4DC1-F56CC44FF99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8061B8AB-61D6-CB47-807E-329D15F9938A}"/>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F0EB6331-224D-3F8A-C454-5662C6DB2E11}"/>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0D1C13E9-5F71-63DB-3BCC-865F67D91199}"/>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478DB4EA-8C09-1CE1-0013-ABE39C093E6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F5F90FF6-CB6D-4C4C-5094-F553E12D436C}"/>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7331536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2605CF-1EC5-84A5-115F-01C175E4EB80}"/>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8C54D0F-8595-2B4C-5A83-0CB1E2F9F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4AC416E6-CA37-E1FE-237D-7D991C4EFE39}"/>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14262363-5065-8DD4-4B8B-6DF5EB141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A58BFA32-0F6B-D8CF-2780-95842F6B24E5}"/>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8B4E8A03-C704-FE4D-00A7-9739925CCAF7}"/>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8" name="Označba mesta noge 7">
            <a:extLst>
              <a:ext uri="{FF2B5EF4-FFF2-40B4-BE49-F238E27FC236}">
                <a16:creationId xmlns:a16="http://schemas.microsoft.com/office/drawing/2014/main" id="{555C5149-AF08-F9E1-A6A5-E2A0AB51F896}"/>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BAC6E518-057E-0B55-5201-564A1889BB89}"/>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616372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C93377-2C04-F97C-BFBB-FC2A8514887D}"/>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1EA640A0-0FDE-7F13-7CD1-F7DB6ED615E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noge 3">
            <a:extLst>
              <a:ext uri="{FF2B5EF4-FFF2-40B4-BE49-F238E27FC236}">
                <a16:creationId xmlns:a16="http://schemas.microsoft.com/office/drawing/2014/main" id="{1CD819DA-4743-D6BA-B770-3EE491968B5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B0C6B07F-6968-A099-7F55-697FAE34F2C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55031396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D956E8B4-3058-92A7-81CE-383A98FF435F}"/>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3" name="Označba mesta noge 2">
            <a:extLst>
              <a:ext uri="{FF2B5EF4-FFF2-40B4-BE49-F238E27FC236}">
                <a16:creationId xmlns:a16="http://schemas.microsoft.com/office/drawing/2014/main" id="{BD9012E2-EDE8-AB71-C916-3F6C2F63AEE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5712A796-DA41-E016-9D34-015AE848B222}"/>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52109766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31F62E-7A38-EC0A-7CF0-58F5ABA96A2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FB1022F5-63CC-59B4-72AD-E0B6AF334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9BC0656-BE63-9FBB-D84A-A42284FEC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92D400D-7063-F484-BAEF-BE062EA8F60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342EA384-FFCD-1A5D-7952-1864D258CEDD}"/>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09F33F96-F87C-17C8-4287-E5EC8D632A0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5487810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FDEF16-F941-1677-82A3-9BB8F849ED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E8A0D83-25A1-346E-FCA3-5EF8C7FD5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7DDC3D4-1AF9-D907-8142-37BC7032B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B79D453-5294-95F6-C34A-51473EEF2B0D}"/>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B71020F0-1D34-6C3F-65F4-7787DA6577C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E4C80E23-233D-77C1-9E8D-65C98065C0F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1109830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0030DB8E-BD2A-B298-FEDC-53A36213D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dirty="0"/>
              <a:t>Kliknite, če želite urediti slog naslova matrice</a:t>
            </a:r>
          </a:p>
        </p:txBody>
      </p:sp>
      <p:sp>
        <p:nvSpPr>
          <p:cNvPr id="3" name="Označba mesta besedila 2">
            <a:extLst>
              <a:ext uri="{FF2B5EF4-FFF2-40B4-BE49-F238E27FC236}">
                <a16:creationId xmlns:a16="http://schemas.microsoft.com/office/drawing/2014/main" id="{DC68F0A3-F7EB-2057-10B0-0AD502B28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1DBEBE91-44A9-2AEE-2CEA-DF1B823148A9}"/>
              </a:ext>
            </a:extLst>
          </p:cNvPr>
          <p:cNvSpPr>
            <a:spLocks noGrp="1"/>
          </p:cNvSpPr>
          <p:nvPr>
            <p:ph type="ftr" sz="quarter" idx="3"/>
          </p:nvPr>
        </p:nvSpPr>
        <p:spPr>
          <a:xfrm>
            <a:off x="1425039" y="6356350"/>
            <a:ext cx="92510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pic>
        <p:nvPicPr>
          <p:cNvPr id="7" name="Picture 2" descr="Download centre for visual elements - Regional Policy - European Commission">
            <a:extLst>
              <a:ext uri="{FF2B5EF4-FFF2-40B4-BE49-F238E27FC236}">
                <a16:creationId xmlns:a16="http://schemas.microsoft.com/office/drawing/2014/main" id="{12154B01-7A36-D070-9CEB-03A3F988C52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17470" y="172321"/>
            <a:ext cx="1639924" cy="344384"/>
          </a:xfrm>
          <a:prstGeom prst="rect">
            <a:avLst/>
          </a:prstGeom>
          <a:noFill/>
          <a:extLst>
            <a:ext uri="{909E8E84-426E-40DD-AFC4-6F175D3DCCD1}">
              <a14:hiddenFill xmlns:a14="http://schemas.microsoft.com/office/drawing/2010/main">
                <a:solidFill>
                  <a:srgbClr val="FFFFFF"/>
                </a:solidFill>
              </a14:hiddenFill>
            </a:ext>
          </a:extLst>
        </p:spPr>
      </p:pic>
      <p:pic>
        <p:nvPicPr>
          <p:cNvPr id="8" name="Slika 7">
            <a:extLst>
              <a:ext uri="{FF2B5EF4-FFF2-40B4-BE49-F238E27FC236}">
                <a16:creationId xmlns:a16="http://schemas.microsoft.com/office/drawing/2014/main" id="{3FA0AA02-EA0D-A772-2C2B-B541798337A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76082" y="107488"/>
            <a:ext cx="575148" cy="441019"/>
          </a:xfrm>
          <a:prstGeom prst="rect">
            <a:avLst/>
          </a:prstGeom>
        </p:spPr>
      </p:pic>
      <p:pic>
        <p:nvPicPr>
          <p:cNvPr id="10" name="Slika 9" descr="Slika, ki vsebuje besede besedilo&#10;&#10;Opis je samodejno ustvarjen">
            <a:extLst>
              <a:ext uri="{FF2B5EF4-FFF2-40B4-BE49-F238E27FC236}">
                <a16:creationId xmlns:a16="http://schemas.microsoft.com/office/drawing/2014/main" id="{C8295BD4-8447-934E-EDDD-FCE23414B5E4}"/>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538784" y="6443782"/>
            <a:ext cx="1333520" cy="190260"/>
          </a:xfrm>
          <a:prstGeom prst="rect">
            <a:avLst/>
          </a:prstGeom>
        </p:spPr>
      </p:pic>
      <p:pic>
        <p:nvPicPr>
          <p:cNvPr id="12" name="Slika 11" descr="Slika, ki vsebuje besede besedilo&#10;&#10;Opis je samodejno ustvarjen">
            <a:extLst>
              <a:ext uri="{FF2B5EF4-FFF2-40B4-BE49-F238E27FC236}">
                <a16:creationId xmlns:a16="http://schemas.microsoft.com/office/drawing/2014/main" id="{F5E47881-ED96-3A10-40EC-48C9ED8FCAA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256486" y="6436364"/>
            <a:ext cx="1267304" cy="231824"/>
          </a:xfrm>
          <a:prstGeom prst="rect">
            <a:avLst/>
          </a:prstGeom>
        </p:spPr>
      </p:pic>
      <p:pic>
        <p:nvPicPr>
          <p:cNvPr id="14" name="Slika 13">
            <a:extLst>
              <a:ext uri="{FF2B5EF4-FFF2-40B4-BE49-F238E27FC236}">
                <a16:creationId xmlns:a16="http://schemas.microsoft.com/office/drawing/2014/main" id="{302A1EB3-4CC6-8147-162F-8064DCA113B8}"/>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907972" y="6442108"/>
            <a:ext cx="653143" cy="220337"/>
          </a:xfrm>
          <a:prstGeom prst="rect">
            <a:avLst/>
          </a:prstGeom>
        </p:spPr>
      </p:pic>
      <p:pic>
        <p:nvPicPr>
          <p:cNvPr id="16" name="Slika 15">
            <a:extLst>
              <a:ext uri="{FF2B5EF4-FFF2-40B4-BE49-F238E27FC236}">
                <a16:creationId xmlns:a16="http://schemas.microsoft.com/office/drawing/2014/main" id="{A1ED756F-E2DE-B6AE-188A-2CC5723B874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7329480" y="6427136"/>
            <a:ext cx="263321" cy="261090"/>
          </a:xfrm>
          <a:prstGeom prst="rect">
            <a:avLst/>
          </a:prstGeom>
        </p:spPr>
      </p:pic>
      <p:pic>
        <p:nvPicPr>
          <p:cNvPr id="18" name="Slika 17" descr="Slika, ki vsebuje besede besedilo, izrezek&#10;&#10;Opis je samodejno ustvarjen">
            <a:extLst>
              <a:ext uri="{FF2B5EF4-FFF2-40B4-BE49-F238E27FC236}">
                <a16:creationId xmlns:a16="http://schemas.microsoft.com/office/drawing/2014/main" id="{5E73C7EF-4E46-599B-CD4C-2AFCD0D666AB}"/>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073787" y="6442108"/>
            <a:ext cx="339331" cy="205484"/>
          </a:xfrm>
          <a:prstGeom prst="rect">
            <a:avLst/>
          </a:prstGeom>
        </p:spPr>
      </p:pic>
    </p:spTree>
    <p:extLst>
      <p:ext uri="{BB962C8B-B14F-4D97-AF65-F5344CB8AC3E}">
        <p14:creationId xmlns:p14="http://schemas.microsoft.com/office/powerpoint/2010/main" val="21358848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00" r:id="rId12"/>
  </p:sldLayoutIdLst>
  <p:hf sldNum="0" hdr="0" ftr="0" dt="0"/>
  <p:txStyles>
    <p:titleStyle>
      <a:lvl1pPr algn="l" defTabSz="914400" rtl="0" eaLnBrk="1" latinLnBrk="0" hangingPunct="1">
        <a:lnSpc>
          <a:spcPct val="90000"/>
        </a:lnSpc>
        <a:spcBef>
          <a:spcPct val="0"/>
        </a:spcBef>
        <a:buNone/>
        <a:defRPr sz="4000" kern="1200">
          <a:solidFill>
            <a:srgbClr val="95C1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D71B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D71B8"/>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D71B8"/>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searchleap.com/modern-marketing-communication-tourism/" TargetMode="External"/><Relationship Id="rId2" Type="http://schemas.openxmlformats.org/officeDocument/2006/relationships/image" Target="../media/image8.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reativecommons.org/licenses/by/3.0/"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lika 4" descr="Slika, ki vsebuje besede besedilo&#10;&#10;Opis je samodejno ustvarjen">
            <a:extLst>
              <a:ext uri="{FF2B5EF4-FFF2-40B4-BE49-F238E27FC236}">
                <a16:creationId xmlns:a16="http://schemas.microsoft.com/office/drawing/2014/main" id="{213729AA-1B21-3023-118A-5C8534156D3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913" t="6986" r="24954"/>
          <a:stretch/>
        </p:blipFill>
        <p:spPr>
          <a:xfrm>
            <a:off x="3523488" y="10"/>
            <a:ext cx="8668512" cy="6857990"/>
          </a:xfrm>
          <a:prstGeom prst="rect">
            <a:avLst/>
          </a:prstGeom>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slov 2">
            <a:extLst>
              <a:ext uri="{FF2B5EF4-FFF2-40B4-BE49-F238E27FC236}">
                <a16:creationId xmlns:a16="http://schemas.microsoft.com/office/drawing/2014/main" id="{F4A3F0E0-2661-566D-ED48-DA04DE715410}"/>
              </a:ext>
            </a:extLst>
          </p:cNvPr>
          <p:cNvSpPr>
            <a:spLocks noGrp="1"/>
          </p:cNvSpPr>
          <p:nvPr>
            <p:ph type="subTitle" idx="1"/>
          </p:nvPr>
        </p:nvSpPr>
        <p:spPr>
          <a:xfrm>
            <a:off x="477980" y="4872922"/>
            <a:ext cx="4023359" cy="1208141"/>
          </a:xfrm>
        </p:spPr>
        <p:txBody>
          <a:bodyPr>
            <a:normAutofit/>
          </a:bodyPr>
          <a:lstStyle/>
          <a:p>
            <a:pPr algn="l"/>
            <a:r>
              <a:rPr lang="sl-SI" dirty="0"/>
              <a:t>Projektni rezultat št. 2</a:t>
            </a:r>
            <a:endParaRPr lang="en-US" dirty="0"/>
          </a:p>
          <a:p>
            <a:pPr algn="l"/>
            <a:r>
              <a:rPr lang="sl-SI" b="1" dirty="0"/>
              <a:t>PEDAGOŠKI UČNI NAČRT</a:t>
            </a:r>
            <a:endParaRPr lang="en-GB" b="1" dirty="0"/>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Download centre for visual elements - Regional Policy - European Commission">
            <a:extLst>
              <a:ext uri="{FF2B5EF4-FFF2-40B4-BE49-F238E27FC236}">
                <a16:creationId xmlns:a16="http://schemas.microsoft.com/office/drawing/2014/main" id="{015467E8-DE48-B196-E476-643B1B54B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09" y="132825"/>
            <a:ext cx="1954830" cy="410514"/>
          </a:xfrm>
          <a:prstGeom prst="rect">
            <a:avLst/>
          </a:prstGeom>
          <a:noFill/>
          <a:extLst>
            <a:ext uri="{909E8E84-426E-40DD-AFC4-6F175D3DCCD1}">
              <a14:hiddenFill xmlns:a14="http://schemas.microsoft.com/office/drawing/2010/main">
                <a:solidFill>
                  <a:srgbClr val="FFFFFF"/>
                </a:solidFill>
              </a14:hiddenFill>
            </a:ext>
          </a:extLst>
        </p:spPr>
      </p:pic>
      <p:sp>
        <p:nvSpPr>
          <p:cNvPr id="6" name="PoljeZBesedilom 5">
            <a:extLst>
              <a:ext uri="{FF2B5EF4-FFF2-40B4-BE49-F238E27FC236}">
                <a16:creationId xmlns:a16="http://schemas.microsoft.com/office/drawing/2014/main" id="{FD100AF2-ADBE-6579-98AF-0AB6EA9891F6}"/>
              </a:ext>
            </a:extLst>
          </p:cNvPr>
          <p:cNvSpPr txBox="1"/>
          <p:nvPr/>
        </p:nvSpPr>
        <p:spPr>
          <a:xfrm>
            <a:off x="9508253" y="6657945"/>
            <a:ext cx="2683747" cy="200055"/>
          </a:xfrm>
          <a:prstGeom prst="rect">
            <a:avLst/>
          </a:prstGeom>
          <a:solidFill>
            <a:srgbClr val="000000"/>
          </a:solidFill>
        </p:spPr>
        <p:txBody>
          <a:bodyPr wrap="none" rtlCol="0">
            <a:spAutoFit/>
          </a:bodyPr>
          <a:lstStyle/>
          <a:p>
            <a:pPr algn="r">
              <a:spcAft>
                <a:spcPts val="600"/>
              </a:spcAft>
            </a:pPr>
            <a:r>
              <a:rPr lang="sl-SI" sz="700">
                <a:solidFill>
                  <a:srgbClr val="FFFFFF"/>
                </a:solidFill>
                <a:hlinkClick r:id="rId3" tooltip="https://researchleap.com/modern-marketing-communication-tourism/">
                  <a:extLst>
                    <a:ext uri="{A12FA001-AC4F-418D-AE19-62706E023703}">
                      <ahyp:hlinkClr xmlns:ahyp="http://schemas.microsoft.com/office/drawing/2018/hyperlinkcolor" val="tx"/>
                    </a:ext>
                  </a:extLst>
                </a:hlinkClick>
              </a:rPr>
              <a:t>Ta fotografija</a:t>
            </a:r>
            <a:r>
              <a:rPr lang="sl-SI" sz="700">
                <a:solidFill>
                  <a:srgbClr val="FFFFFF"/>
                </a:solidFill>
              </a:rPr>
              <a:t> avtorja Neznan avtor je licencirana pod imenom </a:t>
            </a:r>
            <a:r>
              <a:rPr lang="sl-SI"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sl-SI" sz="700">
              <a:solidFill>
                <a:srgbClr val="FFFFFF"/>
              </a:solidFill>
            </a:endParaRPr>
          </a:p>
        </p:txBody>
      </p:sp>
      <p:pic>
        <p:nvPicPr>
          <p:cNvPr id="4" name="Slika 7">
            <a:extLst>
              <a:ext uri="{FF2B5EF4-FFF2-40B4-BE49-F238E27FC236}">
                <a16:creationId xmlns:a16="http://schemas.microsoft.com/office/drawing/2014/main" id="{71FA2EAA-B57B-7C52-F1C7-5D8B87A600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214" y="947601"/>
            <a:ext cx="4383936" cy="3361568"/>
          </a:xfrm>
          <a:prstGeom prst="rect">
            <a:avLst/>
          </a:prstGeom>
        </p:spPr>
      </p:pic>
    </p:spTree>
    <p:extLst>
      <p:ext uri="{BB962C8B-B14F-4D97-AF65-F5344CB8AC3E}">
        <p14:creationId xmlns:p14="http://schemas.microsoft.com/office/powerpoint/2010/main" val="203333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113387687"/>
              </p:ext>
            </p:extLst>
          </p:nvPr>
        </p:nvGraphicFramePr>
        <p:xfrm>
          <a:off x="891402" y="1438807"/>
          <a:ext cx="10409196" cy="453527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38633">
                <a:tc gridSpan="4">
                  <a:txBody>
                    <a:bodyPr/>
                    <a:lstStyle/>
                    <a:p>
                      <a:r>
                        <a:rPr lang="en-US" sz="4000" dirty="0"/>
                        <a:t>Modul 9: </a:t>
                      </a:r>
                      <a:r>
                        <a:rPr lang="en-US" sz="4000" dirty="0" err="1"/>
                        <a:t>Predstavitev</a:t>
                      </a:r>
                      <a:r>
                        <a:rPr lang="en-US" sz="4000" dirty="0"/>
                        <a:t> </a:t>
                      </a:r>
                      <a:r>
                        <a:rPr lang="en-US" sz="4000" dirty="0" err="1"/>
                        <a:t>kulturnih</a:t>
                      </a:r>
                      <a:r>
                        <a:rPr lang="en-US" sz="4000" dirty="0"/>
                        <a:t> </a:t>
                      </a:r>
                      <a:r>
                        <a:rPr lang="en-US" sz="4000" dirty="0" err="1"/>
                        <a:t>tradicij</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9.1 </a:t>
                      </a:r>
                      <a:r>
                        <a:rPr lang="en-US" b="1" dirty="0" err="1">
                          <a:solidFill>
                            <a:srgbClr val="1D71B8"/>
                          </a:solidFill>
                        </a:rPr>
                        <a:t>Razlaga</a:t>
                      </a:r>
                      <a:r>
                        <a:rPr lang="en-US" b="1" dirty="0">
                          <a:solidFill>
                            <a:srgbClr val="1D71B8"/>
                          </a:solidFill>
                        </a:rPr>
                        <a:t> </a:t>
                      </a:r>
                      <a:r>
                        <a:rPr lang="en-US" b="1" dirty="0" err="1">
                          <a:solidFill>
                            <a:srgbClr val="1D71B8"/>
                          </a:solidFill>
                        </a:rPr>
                        <a:t>preprostih</a:t>
                      </a:r>
                      <a:r>
                        <a:rPr lang="en-US" b="1" dirty="0">
                          <a:solidFill>
                            <a:srgbClr val="1D71B8"/>
                          </a:solidFill>
                        </a:rPr>
                        <a:t> </a:t>
                      </a:r>
                      <a:r>
                        <a:rPr lang="en-US" b="1" dirty="0" err="1">
                          <a:solidFill>
                            <a:srgbClr val="1D71B8"/>
                          </a:solidFill>
                        </a:rPr>
                        <a:t>letnih</a:t>
                      </a:r>
                      <a:r>
                        <a:rPr lang="en-US" b="1" dirty="0">
                          <a:solidFill>
                            <a:srgbClr val="1D71B8"/>
                          </a:solidFill>
                        </a:rPr>
                        <a:t> </a:t>
                      </a:r>
                      <a:r>
                        <a:rPr lang="en-US" b="1" dirty="0" err="1">
                          <a:solidFill>
                            <a:srgbClr val="1D71B8"/>
                          </a:solidFill>
                        </a:rPr>
                        <a:t>običajev</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9.1.1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letnih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običajih</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9.1.2 </a:t>
                      </a:r>
                      <a:r>
                        <a:rPr lang="fi-FI" sz="1800" kern="1200" dirty="0">
                          <a:solidFill>
                            <a:schemeClr val="dk1"/>
                          </a:solidFill>
                          <a:effectLst/>
                          <a:latin typeface="+mn-lt"/>
                          <a:ea typeface="+mn-ea"/>
                          <a:cs typeface="+mn-cs"/>
                        </a:rPr>
                        <a:t>Pojasniti, kaj se zgodi vsako leto</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US" dirty="0"/>
                        <a:t>9.1.3 </a:t>
                      </a:r>
                      <a:r>
                        <a:rPr lang="en-US" dirty="0" err="1"/>
                        <a:t>Navesti</a:t>
                      </a:r>
                      <a:r>
                        <a:rPr lang="en-US" dirty="0"/>
                        <a:t> </a:t>
                      </a:r>
                      <a:r>
                        <a:rPr lang="en-US" dirty="0" err="1"/>
                        <a:t>podrobnosti</a:t>
                      </a:r>
                      <a:r>
                        <a:rPr lang="en-US" dirty="0"/>
                        <a:t> o </a:t>
                      </a:r>
                      <a:r>
                        <a:rPr lang="en-US" dirty="0" err="1"/>
                        <a:t>tem</a:t>
                      </a:r>
                      <a:r>
                        <a:rPr lang="en-US" dirty="0"/>
                        <a:t>, </a:t>
                      </a:r>
                      <a:r>
                        <a:rPr lang="en-US" dirty="0" err="1"/>
                        <a:t>kje</a:t>
                      </a:r>
                      <a:r>
                        <a:rPr lang="en-US" dirty="0"/>
                        <a:t> </a:t>
                      </a:r>
                      <a:r>
                        <a:rPr lang="en-US" dirty="0" err="1"/>
                        <a:t>lahko</a:t>
                      </a:r>
                      <a:r>
                        <a:rPr lang="en-US" dirty="0"/>
                        <a:t> </a:t>
                      </a:r>
                      <a:r>
                        <a:rPr lang="en-US" dirty="0" err="1"/>
                        <a:t>stranke</a:t>
                      </a:r>
                      <a:r>
                        <a:rPr lang="en-US" dirty="0"/>
                        <a:t> </a:t>
                      </a:r>
                      <a:r>
                        <a:rPr lang="en-US" dirty="0" err="1"/>
                        <a:t>najdejo</a:t>
                      </a:r>
                      <a:r>
                        <a:rPr lang="en-US" dirty="0"/>
                        <a:t> </a:t>
                      </a:r>
                      <a:r>
                        <a:rPr lang="en-US" dirty="0" err="1"/>
                        <a:t>več</a:t>
                      </a:r>
                      <a:r>
                        <a:rPr lang="en-US" dirty="0"/>
                        <a:t> </a:t>
                      </a:r>
                      <a:r>
                        <a:rPr lang="en-US" dirty="0" err="1"/>
                        <a:t>informacij</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9.2 </a:t>
                      </a:r>
                      <a:r>
                        <a:rPr lang="en-US" b="1" dirty="0" err="1">
                          <a:solidFill>
                            <a:srgbClr val="1D71B8"/>
                          </a:solidFill>
                        </a:rPr>
                        <a:t>Predstavitev</a:t>
                      </a:r>
                      <a:r>
                        <a:rPr lang="en-US" b="1" dirty="0">
                          <a:solidFill>
                            <a:srgbClr val="1D71B8"/>
                          </a:solidFill>
                        </a:rPr>
                        <a:t> </a:t>
                      </a:r>
                      <a:r>
                        <a:rPr lang="en-US" b="1" dirty="0" err="1">
                          <a:solidFill>
                            <a:srgbClr val="1D71B8"/>
                          </a:solidFill>
                        </a:rPr>
                        <a:t>pripovedi</a:t>
                      </a:r>
                      <a:r>
                        <a:rPr lang="en-US" b="1" dirty="0">
                          <a:solidFill>
                            <a:srgbClr val="1D71B8"/>
                          </a:solidFill>
                        </a:rPr>
                        <a:t> </a:t>
                      </a:r>
                      <a:r>
                        <a:rPr lang="sl-SI" b="1" dirty="0">
                          <a:solidFill>
                            <a:srgbClr val="1D71B8"/>
                          </a:solidFill>
                        </a:rPr>
                        <a:t>po korakih</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9.2.1 </a:t>
                      </a:r>
                      <a:r>
                        <a:rPr lang="en-GB" sz="1800" kern="1200" dirty="0" err="1">
                          <a:solidFill>
                            <a:schemeClr val="dk1"/>
                          </a:solidFill>
                          <a:effectLst/>
                          <a:latin typeface="+mn-lt"/>
                          <a:ea typeface="+mn-ea"/>
                          <a:cs typeface="+mn-cs"/>
                        </a:rPr>
                        <a:t>Obravnavati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tem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kako</a:t>
                      </a:r>
                      <a:r>
                        <a:rPr lang="en-GB" sz="1800" kern="1200" dirty="0">
                          <a:solidFill>
                            <a:schemeClr val="dk1"/>
                          </a:solidFill>
                          <a:effectLst/>
                          <a:latin typeface="+mn-lt"/>
                          <a:ea typeface="+mn-ea"/>
                          <a:cs typeface="+mn-cs"/>
                        </a:rPr>
                        <a:t> se </a:t>
                      </a:r>
                      <a:r>
                        <a:rPr lang="en-GB" sz="1800" kern="1200" dirty="0" err="1">
                          <a:solidFill>
                            <a:schemeClr val="dk1"/>
                          </a:solidFill>
                          <a:effectLst/>
                          <a:latin typeface="+mn-lt"/>
                          <a:ea typeface="+mn-ea"/>
                          <a:cs typeface="+mn-cs"/>
                        </a:rPr>
                        <a:t>izvajajo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letni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običaji</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tradicije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9.2.2 </a:t>
                      </a:r>
                      <a:r>
                        <a:rPr lang="sv-SE" sz="1800" kern="1200" dirty="0">
                          <a:solidFill>
                            <a:schemeClr val="dk1"/>
                          </a:solidFill>
                          <a:effectLst/>
                          <a:latin typeface="+mn-lt"/>
                          <a:ea typeface="+mn-ea"/>
                          <a:cs typeface="+mn-cs"/>
                        </a:rPr>
                        <a:t>Pojasniti korake in njihovo zaporedje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US" dirty="0"/>
                        <a:t>9.2.3 </a:t>
                      </a:r>
                      <a:r>
                        <a:rPr lang="en-US" dirty="0" err="1"/>
                        <a:t>Zagotoviti</a:t>
                      </a:r>
                      <a:r>
                        <a:rPr lang="en-US" dirty="0"/>
                        <a:t> </a:t>
                      </a:r>
                      <a:r>
                        <a:rPr lang="en-US" dirty="0" err="1"/>
                        <a:t>podrobnosti</a:t>
                      </a:r>
                      <a:r>
                        <a:rPr lang="en-US" dirty="0"/>
                        <a:t> o </a:t>
                      </a:r>
                      <a:r>
                        <a:rPr lang="en-US" dirty="0" err="1"/>
                        <a:t>tem</a:t>
                      </a:r>
                      <a:r>
                        <a:rPr lang="en-US" dirty="0"/>
                        <a:t>, </a:t>
                      </a:r>
                      <a:r>
                        <a:rPr lang="en-US" dirty="0" err="1"/>
                        <a:t>kako</a:t>
                      </a:r>
                      <a:r>
                        <a:rPr lang="en-US" dirty="0"/>
                        <a:t> se </a:t>
                      </a:r>
                      <a:r>
                        <a:rPr lang="en-US" dirty="0" err="1"/>
                        <a:t>lahko</a:t>
                      </a:r>
                      <a:r>
                        <a:rPr lang="en-US" dirty="0"/>
                        <a:t> </a:t>
                      </a:r>
                      <a:r>
                        <a:rPr lang="en-US" dirty="0" err="1"/>
                        <a:t>stranke</a:t>
                      </a:r>
                      <a:r>
                        <a:rPr lang="en-US" dirty="0"/>
                        <a:t> same </a:t>
                      </a:r>
                      <a:r>
                        <a:rPr lang="en-US" dirty="0" err="1"/>
                        <a:t>vključijo</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9.3 </a:t>
                      </a:r>
                      <a:r>
                        <a:rPr lang="en-US" b="1" dirty="0" err="1">
                          <a:solidFill>
                            <a:srgbClr val="1D71B8"/>
                          </a:solidFill>
                        </a:rPr>
                        <a:t>Pripoved</a:t>
                      </a:r>
                      <a:r>
                        <a:rPr lang="en-US" b="1" dirty="0">
                          <a:solidFill>
                            <a:srgbClr val="1D71B8"/>
                          </a:solidFill>
                        </a:rPr>
                        <a:t> o </a:t>
                      </a:r>
                      <a:r>
                        <a:rPr lang="en-US" b="1" dirty="0" err="1">
                          <a:solidFill>
                            <a:srgbClr val="1D71B8"/>
                          </a:solidFill>
                        </a:rPr>
                        <a:t>preteklosti</a:t>
                      </a:r>
                      <a:r>
                        <a:rPr lang="en-US" b="1" dirty="0">
                          <a:solidFill>
                            <a:srgbClr val="1D71B8"/>
                          </a:solidFill>
                        </a:rPr>
                        <a:t>; </a:t>
                      </a:r>
                      <a:r>
                        <a:rPr lang="sl-SI" b="1" dirty="0">
                          <a:solidFill>
                            <a:srgbClr val="1D71B8"/>
                          </a:solidFill>
                        </a:rPr>
                        <a:t>dodatne informacije</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9.3.1 </a:t>
                      </a:r>
                      <a:r>
                        <a:rPr lang="en-GB" sz="1800" kern="1200" dirty="0" err="1">
                          <a:solidFill>
                            <a:schemeClr val="dk1"/>
                          </a:solidFill>
                          <a:effectLst/>
                          <a:latin typeface="+mn-lt"/>
                          <a:ea typeface="+mn-ea"/>
                          <a:cs typeface="+mn-cs"/>
                        </a:rPr>
                        <a:t>Odgovarjati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tem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zakaj</a:t>
                      </a:r>
                      <a:r>
                        <a:rPr lang="en-GB" sz="1800" kern="1200" dirty="0">
                          <a:solidFill>
                            <a:schemeClr val="dk1"/>
                          </a:solidFill>
                          <a:effectLst/>
                          <a:latin typeface="+mn-lt"/>
                          <a:ea typeface="+mn-ea"/>
                          <a:cs typeface="+mn-cs"/>
                        </a:rPr>
                        <a:t> se </a:t>
                      </a:r>
                      <a:r>
                        <a:rPr lang="en-GB" sz="1800" kern="1200" dirty="0" err="1">
                          <a:solidFill>
                            <a:schemeClr val="dk1"/>
                          </a:solidFill>
                          <a:effectLst/>
                          <a:latin typeface="+mn-lt"/>
                          <a:ea typeface="+mn-ea"/>
                          <a:cs typeface="+mn-cs"/>
                        </a:rPr>
                        <a:t>izvajajo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letni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običaji</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tradicije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9.3.2 </a:t>
                      </a:r>
                      <a:r>
                        <a:rPr lang="en-GB" sz="1800" kern="1200" dirty="0" err="1">
                          <a:solidFill>
                            <a:schemeClr val="dk1"/>
                          </a:solidFill>
                          <a:effectLst/>
                          <a:latin typeface="+mn-lt"/>
                          <a:ea typeface="+mn-ea"/>
                          <a:cs typeface="+mn-cs"/>
                        </a:rPr>
                        <a:t>Pojasniti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zgodovino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tradicije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njen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morebitni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izvor</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9.3.3 </a:t>
                      </a:r>
                      <a:r>
                        <a:rPr lang="en-GB" sz="1800" kern="1200" dirty="0" err="1">
                          <a:solidFill>
                            <a:schemeClr val="dk1"/>
                          </a:solidFill>
                          <a:effectLst/>
                          <a:latin typeface="+mn-lt"/>
                          <a:ea typeface="+mn-ea"/>
                          <a:cs typeface="+mn-cs"/>
                        </a:rPr>
                        <a:t>Odgovarjati</a:t>
                      </a:r>
                      <a:r>
                        <a:rPr lang="en-GB" sz="1800" kern="1200" dirty="0">
                          <a:solidFill>
                            <a:schemeClr val="dk1"/>
                          </a:solidFill>
                          <a:effectLst/>
                          <a:latin typeface="+mn-lt"/>
                          <a:ea typeface="+mn-ea"/>
                          <a:cs typeface="+mn-cs"/>
                        </a:rPr>
                        <a:t> </a:t>
                      </a:r>
                      <a:r>
                        <a:rPr lang="sl-SI" sz="1800" kern="1200" dirty="0">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nadaljnja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dajati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pojasnila</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0938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73054313"/>
              </p:ext>
            </p:extLst>
          </p:nvPr>
        </p:nvGraphicFramePr>
        <p:xfrm>
          <a:off x="891402" y="1390077"/>
          <a:ext cx="10409196" cy="4907280"/>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1064363">
                <a:tc gridSpan="4">
                  <a:txBody>
                    <a:bodyPr/>
                    <a:lstStyle/>
                    <a:p>
                      <a:r>
                        <a:rPr lang="en-US" sz="4000" dirty="0"/>
                        <a:t>Modul 10: </a:t>
                      </a:r>
                      <a:r>
                        <a:rPr lang="en-US" sz="4000" dirty="0" err="1"/>
                        <a:t>Zagotavljanje</a:t>
                      </a:r>
                      <a:r>
                        <a:rPr lang="en-US" sz="4000" dirty="0"/>
                        <a:t> </a:t>
                      </a:r>
                      <a:r>
                        <a:rPr lang="en-US" sz="4000" dirty="0" err="1"/>
                        <a:t>informacij</a:t>
                      </a:r>
                      <a:r>
                        <a:rPr lang="en-US" sz="4000" dirty="0"/>
                        <a:t> o </a:t>
                      </a:r>
                      <a:r>
                        <a:rPr lang="en-US" sz="4000" dirty="0" err="1"/>
                        <a:t>zunanjem</a:t>
                      </a:r>
                      <a:r>
                        <a:rPr lang="en-US" sz="4000" dirty="0"/>
                        <a:t> </a:t>
                      </a:r>
                      <a:r>
                        <a:rPr lang="en-US" sz="4000" dirty="0" err="1"/>
                        <a:t>okolju</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10.1 </a:t>
                      </a:r>
                      <a:r>
                        <a:rPr lang="sl-SI" b="1" dirty="0">
                          <a:solidFill>
                            <a:srgbClr val="1D71B8"/>
                          </a:solidFill>
                        </a:rPr>
                        <a:t>Blizu in poznano</a:t>
                      </a:r>
                      <a:endParaRPr lang="en-US"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10.1.1 </a:t>
                      </a:r>
                      <a:r>
                        <a:rPr lang="en-GB" sz="1800" kern="1200" dirty="0" err="1">
                          <a:solidFill>
                            <a:schemeClr val="dk1"/>
                          </a:solidFill>
                          <a:effectLst/>
                          <a:latin typeface="+mn-lt"/>
                          <a:ea typeface="+mn-ea"/>
                          <a:cs typeface="+mn-cs"/>
                        </a:rPr>
                        <a:t>Zagotoviti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ustrezne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lokaciji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bližnjih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objektov</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10.1.2 </a:t>
                      </a:r>
                      <a:r>
                        <a:rPr lang="pl-PL" sz="1800" kern="1200" dirty="0">
                          <a:solidFill>
                            <a:schemeClr val="dk1"/>
                          </a:solidFill>
                          <a:effectLst/>
                          <a:latin typeface="+mn-lt"/>
                          <a:ea typeface="+mn-ea"/>
                          <a:cs typeface="+mn-cs"/>
                        </a:rPr>
                        <a:t>Dati navodila za dostop do bližnjih objektov</a:t>
                      </a:r>
                      <a:endParaRPr lang="en-US" dirty="0"/>
                    </a:p>
                  </a:txBody>
                  <a:tcPr>
                    <a:solidFill>
                      <a:schemeClr val="accent6">
                        <a:lumMod val="40000"/>
                        <a:lumOff val="60000"/>
                      </a:schemeClr>
                    </a:solidFill>
                  </a:tcPr>
                </a:tc>
                <a:tc>
                  <a:txBody>
                    <a:bodyPr/>
                    <a:lstStyle/>
                    <a:p>
                      <a:r>
                        <a:rPr lang="en-US" dirty="0"/>
                        <a:t>10.1.3 </a:t>
                      </a:r>
                      <a:r>
                        <a:rPr lang="en-US" dirty="0" err="1"/>
                        <a:t>Odgovarjati</a:t>
                      </a:r>
                      <a:r>
                        <a:rPr lang="en-US" dirty="0"/>
                        <a:t> </a:t>
                      </a:r>
                      <a:r>
                        <a:rPr lang="en-US" dirty="0" err="1"/>
                        <a:t>na</a:t>
                      </a:r>
                      <a:r>
                        <a:rPr lang="en-US" dirty="0"/>
                        <a:t> </a:t>
                      </a:r>
                      <a:r>
                        <a:rPr lang="en-US" dirty="0" err="1"/>
                        <a:t>vsa</a:t>
                      </a:r>
                      <a:r>
                        <a:rPr lang="en-US" dirty="0"/>
                        <a:t> </a:t>
                      </a:r>
                      <a:r>
                        <a:rPr lang="en-US" dirty="0" err="1"/>
                        <a:t>vprašanja</a:t>
                      </a:r>
                      <a:r>
                        <a:rPr lang="en-US" dirty="0"/>
                        <a:t>, </a:t>
                      </a:r>
                      <a:r>
                        <a:rPr lang="en-US" dirty="0" err="1"/>
                        <a:t>povezana</a:t>
                      </a:r>
                      <a:r>
                        <a:rPr lang="en-US" dirty="0"/>
                        <a:t> </a:t>
                      </a:r>
                      <a:r>
                        <a:rPr lang="en-US" dirty="0" err="1"/>
                        <a:t>objekti</a:t>
                      </a:r>
                      <a:r>
                        <a:rPr lang="en-US" dirty="0"/>
                        <a:t>, ki </a:t>
                      </a:r>
                      <a:r>
                        <a:rPr lang="en-US" dirty="0" err="1"/>
                        <a:t>stranko</a:t>
                      </a:r>
                      <a:r>
                        <a:rPr lang="en-US" dirty="0"/>
                        <a:t> </a:t>
                      </a:r>
                      <a:r>
                        <a:rPr lang="en-US" dirty="0" err="1"/>
                        <a:t>zanimajo</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10.2 </a:t>
                      </a:r>
                      <a:r>
                        <a:rPr lang="en-US" b="1" dirty="0" err="1">
                          <a:solidFill>
                            <a:srgbClr val="1D71B8"/>
                          </a:solidFill>
                        </a:rPr>
                        <a:t>Priporočila</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podlagi</a:t>
                      </a:r>
                      <a:r>
                        <a:rPr lang="en-US" b="1" dirty="0">
                          <a:solidFill>
                            <a:srgbClr val="1D71B8"/>
                          </a:solidFill>
                        </a:rPr>
                        <a:t> </a:t>
                      </a:r>
                      <a:r>
                        <a:rPr lang="en-US" b="1" dirty="0" err="1">
                          <a:solidFill>
                            <a:srgbClr val="1D71B8"/>
                          </a:solidFill>
                        </a:rPr>
                        <a:t>potreb</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10.2.1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tem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kaj</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želijo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početi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zunaj</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10.2.2 </a:t>
                      </a:r>
                      <a:r>
                        <a:rPr lang="it-IT" sz="1800" kern="1200" dirty="0" err="1">
                          <a:solidFill>
                            <a:schemeClr val="dk1"/>
                          </a:solidFill>
                          <a:effectLst/>
                          <a:latin typeface="+mn-lt"/>
                          <a:ea typeface="+mn-ea"/>
                          <a:cs typeface="+mn-cs"/>
                        </a:rPr>
                        <a:t>Zagotoviti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ustrezna</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priporočila</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glede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na</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potrebe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stranke</a:t>
                      </a:r>
                      <a:endParaRPr lang="en-US" dirty="0"/>
                    </a:p>
                  </a:txBody>
                  <a:tcPr>
                    <a:solidFill>
                      <a:schemeClr val="accent6">
                        <a:lumMod val="40000"/>
                        <a:lumOff val="60000"/>
                      </a:schemeClr>
                    </a:solidFill>
                  </a:tcPr>
                </a:tc>
                <a:tc>
                  <a:txBody>
                    <a:bodyPr/>
                    <a:lstStyle/>
                    <a:p>
                      <a:r>
                        <a:rPr lang="en-US" dirty="0"/>
                        <a:t>10.2.3 </a:t>
                      </a:r>
                      <a:r>
                        <a:rPr lang="en-US" dirty="0" err="1"/>
                        <a:t>Odgovoriti</a:t>
                      </a:r>
                      <a:r>
                        <a:rPr lang="en-US" dirty="0"/>
                        <a:t> </a:t>
                      </a:r>
                      <a:r>
                        <a:rPr lang="en-US" dirty="0" err="1"/>
                        <a:t>na</a:t>
                      </a:r>
                      <a:r>
                        <a:rPr lang="en-US" dirty="0"/>
                        <a:t> </a:t>
                      </a:r>
                      <a:r>
                        <a:rPr lang="en-US" dirty="0" err="1"/>
                        <a:t>vprašanja</a:t>
                      </a:r>
                      <a:r>
                        <a:rPr lang="en-US" dirty="0"/>
                        <a:t> </a:t>
                      </a:r>
                      <a:r>
                        <a:rPr lang="en-US" dirty="0" err="1"/>
                        <a:t>strank</a:t>
                      </a:r>
                      <a:r>
                        <a:rPr lang="en-US" dirty="0"/>
                        <a:t> glede </a:t>
                      </a:r>
                      <a:r>
                        <a:rPr lang="en-US" dirty="0" err="1"/>
                        <a:t>na</a:t>
                      </a:r>
                      <a:r>
                        <a:rPr lang="en-US" dirty="0"/>
                        <a:t> </a:t>
                      </a:r>
                      <a:r>
                        <a:rPr lang="en-US" dirty="0" err="1"/>
                        <a:t>lokalno</a:t>
                      </a:r>
                      <a:r>
                        <a:rPr lang="en-US" dirty="0"/>
                        <a:t> </a:t>
                      </a:r>
                      <a:r>
                        <a:rPr lang="en-US" dirty="0" err="1"/>
                        <a:t>območje</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10.3 </a:t>
                      </a:r>
                      <a:r>
                        <a:rPr lang="pl-PL" b="1" dirty="0">
                          <a:solidFill>
                            <a:srgbClr val="1D71B8"/>
                          </a:solidFill>
                        </a:rPr>
                        <a:t>Dajanje navodil za pot do težko dostopnih lokacij</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10.3.1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tem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kje</a:t>
                      </a:r>
                      <a:r>
                        <a:rPr lang="en-GB" sz="1800" kern="1200" dirty="0">
                          <a:solidFill>
                            <a:schemeClr val="dk1"/>
                          </a:solidFill>
                          <a:effectLst/>
                          <a:latin typeface="+mn-lt"/>
                          <a:ea typeface="+mn-ea"/>
                          <a:cs typeface="+mn-cs"/>
                        </a:rPr>
                        <a:t> je </a:t>
                      </a:r>
                      <a:r>
                        <a:rPr lang="en-GB" sz="1800" kern="1200" dirty="0" err="1">
                          <a:solidFill>
                            <a:schemeClr val="dk1"/>
                          </a:solidFill>
                          <a:effectLst/>
                          <a:latin typeface="+mn-lt"/>
                          <a:ea typeface="+mn-ea"/>
                          <a:cs typeface="+mn-cs"/>
                        </a:rPr>
                        <a:t>oddaljena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točka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zanimanja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10.3.2 </a:t>
                      </a:r>
                      <a:r>
                        <a:rPr lang="en-GB" sz="1800" kern="1200" dirty="0" err="1">
                          <a:solidFill>
                            <a:schemeClr val="dk1"/>
                          </a:solidFill>
                          <a:effectLst/>
                          <a:latin typeface="+mn-lt"/>
                          <a:ea typeface="+mn-ea"/>
                          <a:cs typeface="+mn-cs"/>
                        </a:rPr>
                        <a:t>Preveriti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je </a:t>
                      </a:r>
                      <a:r>
                        <a:rPr lang="en-GB" sz="1800" kern="1200" dirty="0" err="1">
                          <a:solidFill>
                            <a:schemeClr val="dk1"/>
                          </a:solidFill>
                          <a:effectLst/>
                          <a:latin typeface="+mn-lt"/>
                          <a:ea typeface="+mn-ea"/>
                          <a:cs typeface="+mn-cs"/>
                        </a:rPr>
                        <a:t>stranka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seznanjena</a:t>
                      </a:r>
                      <a:r>
                        <a:rPr lang="en-GB" sz="1800" kern="1200" dirty="0">
                          <a:solidFill>
                            <a:schemeClr val="dk1"/>
                          </a:solidFill>
                          <a:effectLst/>
                          <a:latin typeface="+mn-lt"/>
                          <a:ea typeface="+mn-ea"/>
                          <a:cs typeface="+mn-cs"/>
                        </a:rPr>
                        <a:t> z </a:t>
                      </a:r>
                      <a:r>
                        <a:rPr lang="en-GB" sz="1800" kern="1200" dirty="0" err="1">
                          <a:solidFill>
                            <a:schemeClr val="dk1"/>
                          </a:solidFill>
                          <a:effectLst/>
                          <a:latin typeface="+mn-lt"/>
                          <a:ea typeface="+mn-ea"/>
                          <a:cs typeface="+mn-cs"/>
                        </a:rPr>
                        <a:t>možnostmi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prevoza</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10.3.3 </a:t>
                      </a:r>
                      <a:r>
                        <a:rPr lang="en-GB" sz="1800" kern="1200" dirty="0" err="1">
                          <a:solidFill>
                            <a:schemeClr val="dk1"/>
                          </a:solidFill>
                          <a:effectLst/>
                          <a:latin typeface="+mn-lt"/>
                          <a:ea typeface="+mn-ea"/>
                          <a:cs typeface="+mn-cs"/>
                        </a:rPr>
                        <a:t>Zagotoviti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ustrezne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tem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kateri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prevoz</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izbrati</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51495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014047395"/>
              </p:ext>
            </p:extLst>
          </p:nvPr>
        </p:nvGraphicFramePr>
        <p:xfrm>
          <a:off x="891402" y="1473269"/>
          <a:ext cx="10409196" cy="452376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08014">
                <a:tc gridSpan="4">
                  <a:txBody>
                    <a:bodyPr/>
                    <a:lstStyle/>
                    <a:p>
                      <a:r>
                        <a:rPr lang="en-US" sz="4000" dirty="0"/>
                        <a:t>Modul 1: </a:t>
                      </a:r>
                      <a:r>
                        <a:rPr lang="en-US" sz="4000" dirty="0" err="1"/>
                        <a:t>Načrtovanje</a:t>
                      </a:r>
                      <a:r>
                        <a:rPr lang="en-US" sz="4000" dirty="0"/>
                        <a:t> </a:t>
                      </a:r>
                      <a:r>
                        <a:rPr lang="en-US" sz="4000" dirty="0" err="1"/>
                        <a:t>obedovanja</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949846">
                <a:tc>
                  <a:txBody>
                    <a:bodyPr/>
                    <a:lstStyle/>
                    <a:p>
                      <a:r>
                        <a:rPr lang="en-US" b="1" dirty="0">
                          <a:solidFill>
                            <a:srgbClr val="1D71B8"/>
                          </a:solidFill>
                        </a:rPr>
                        <a:t>1.1 </a:t>
                      </a:r>
                      <a:r>
                        <a:rPr lang="en-US" b="1" dirty="0" err="1">
                          <a:solidFill>
                            <a:srgbClr val="1D71B8"/>
                          </a:solidFill>
                        </a:rPr>
                        <a:t>Odgovor</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rezervacijo</a:t>
                      </a:r>
                      <a:r>
                        <a:rPr lang="en-US" b="1" dirty="0">
                          <a:solidFill>
                            <a:srgbClr val="1D71B8"/>
                          </a:solidFill>
                        </a:rPr>
                        <a:t> po e-</a:t>
                      </a:r>
                      <a:r>
                        <a:rPr lang="en-US" b="1" dirty="0" err="1">
                          <a:solidFill>
                            <a:srgbClr val="1D71B8"/>
                          </a:solidFill>
                        </a:rPr>
                        <a:t>pošti</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1.1.1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pl-PL" sz="1800" kern="1200" dirty="0">
                          <a:solidFill>
                            <a:schemeClr val="dk1"/>
                          </a:solidFill>
                          <a:effectLst/>
                          <a:latin typeface="+mn-lt"/>
                          <a:ea typeface="+mn-ea"/>
                          <a:cs typeface="+mn-cs"/>
                        </a:rPr>
                        <a:t>1.1.2 Ravnati v skladu z zahtevami stranke</a:t>
                      </a:r>
                      <a:endParaRPr lang="en-US" dirty="0"/>
                    </a:p>
                  </a:txBody>
                  <a:tcPr>
                    <a:solidFill>
                      <a:schemeClr val="accent6">
                        <a:lumMod val="40000"/>
                        <a:lumOff val="60000"/>
                      </a:schemeClr>
                    </a:solidFill>
                  </a:tcPr>
                </a:tc>
                <a:tc>
                  <a:txBody>
                    <a:bodyPr/>
                    <a:lstStyle/>
                    <a:p>
                      <a:r>
                        <a:rPr lang="it-IT" sz="1800" kern="1200" dirty="0">
                          <a:solidFill>
                            <a:schemeClr val="dk1"/>
                          </a:solidFill>
                          <a:effectLst/>
                          <a:latin typeface="+mn-lt"/>
                          <a:ea typeface="+mn-ea"/>
                          <a:cs typeface="+mn-cs"/>
                        </a:rPr>
                        <a:t>1.1.3 </a:t>
                      </a:r>
                      <a:r>
                        <a:rPr lang="it-IT" sz="1800" kern="1200" dirty="0" err="1">
                          <a:solidFill>
                            <a:schemeClr val="dk1"/>
                          </a:solidFill>
                          <a:effectLst/>
                          <a:latin typeface="+mn-lt"/>
                          <a:ea typeface="+mn-ea"/>
                          <a:cs typeface="+mn-cs"/>
                        </a:rPr>
                        <a:t>Ustrezno</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odzvati</a:t>
                      </a:r>
                      <a:r>
                        <a:rPr lang="it-IT" sz="1800" kern="1200" dirty="0">
                          <a:solidFill>
                            <a:schemeClr val="dk1"/>
                          </a:solidFill>
                          <a:effectLst/>
                          <a:latin typeface="+mn-lt"/>
                          <a:ea typeface="+mn-ea"/>
                          <a:cs typeface="+mn-cs"/>
                        </a:rPr>
                        <a:t> </a:t>
                      </a:r>
                      <a:r>
                        <a:rPr lang="sl-SI" sz="1800" kern="1200" dirty="0">
                          <a:solidFill>
                            <a:schemeClr val="dk1"/>
                          </a:solidFill>
                          <a:effectLst/>
                          <a:latin typeface="+mn-lt"/>
                          <a:ea typeface="+mn-ea"/>
                          <a:cs typeface="+mn-cs"/>
                        </a:rPr>
                        <a:t>z</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vsebin</a:t>
                      </a:r>
                      <a:r>
                        <a:rPr lang="sl-SI" sz="1800" kern="1200" dirty="0">
                          <a:solidFill>
                            <a:schemeClr val="dk1"/>
                          </a:solidFill>
                          <a:effectLst/>
                          <a:latin typeface="+mn-lt"/>
                          <a:ea typeface="+mn-ea"/>
                          <a:cs typeface="+mn-cs"/>
                        </a:rPr>
                        <a:t>o</a:t>
                      </a:r>
                      <a:r>
                        <a:rPr lang="it-IT" sz="1800" kern="1200" dirty="0">
                          <a:solidFill>
                            <a:schemeClr val="dk1"/>
                          </a:solidFill>
                          <a:effectLst/>
                          <a:latin typeface="+mn-lt"/>
                          <a:ea typeface="+mn-ea"/>
                          <a:cs typeface="+mn-cs"/>
                        </a:rPr>
                        <a:t> in ton</a:t>
                      </a:r>
                      <a:r>
                        <a:rPr lang="sl-SI" sz="1800" kern="1200" dirty="0">
                          <a:solidFill>
                            <a:schemeClr val="dk1"/>
                          </a:solidFill>
                          <a:effectLst/>
                          <a:latin typeface="+mn-lt"/>
                          <a:ea typeface="+mn-ea"/>
                          <a:cs typeface="+mn-cs"/>
                        </a:rPr>
                        <a:t>om glasu</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949846">
                <a:tc>
                  <a:txBody>
                    <a:bodyPr/>
                    <a:lstStyle/>
                    <a:p>
                      <a:r>
                        <a:rPr lang="pl-PL" b="1" dirty="0">
                          <a:solidFill>
                            <a:srgbClr val="1D71B8"/>
                          </a:solidFill>
                        </a:rPr>
                        <a:t>1.2 Izvedba rezervacije po telefonu</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pl-PL" sz="1800" kern="1200" dirty="0">
                          <a:solidFill>
                            <a:schemeClr val="dk1"/>
                          </a:solidFill>
                          <a:effectLst/>
                          <a:latin typeface="+mn-lt"/>
                          <a:ea typeface="+mn-ea"/>
                          <a:cs typeface="+mn-cs"/>
                        </a:rPr>
                        <a:t>1.2.1 Ustrezno beležiti telefonski pogovor</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it-IT" sz="1800" kern="1200" dirty="0">
                          <a:solidFill>
                            <a:schemeClr val="dk1"/>
                          </a:solidFill>
                          <a:effectLst/>
                          <a:latin typeface="+mn-lt"/>
                          <a:ea typeface="+mn-ea"/>
                          <a:cs typeface="+mn-cs"/>
                        </a:rPr>
                        <a:t>1.2.2 Po </a:t>
                      </a:r>
                      <a:r>
                        <a:rPr lang="it-IT" sz="1800" kern="1200" dirty="0" err="1">
                          <a:solidFill>
                            <a:schemeClr val="dk1"/>
                          </a:solidFill>
                          <a:effectLst/>
                          <a:latin typeface="+mn-lt"/>
                          <a:ea typeface="+mn-ea"/>
                          <a:cs typeface="+mn-cs"/>
                        </a:rPr>
                        <a:t>potrebi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ponuditi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alternativne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rešitve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1.2.3</a:t>
                      </a:r>
                      <a:r>
                        <a:rPr lang="sl-SI"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Ustrezno</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odzvati</a:t>
                      </a:r>
                      <a:r>
                        <a:rPr lang="it-IT" sz="1800" kern="1200" dirty="0">
                          <a:solidFill>
                            <a:schemeClr val="dk1"/>
                          </a:solidFill>
                          <a:effectLst/>
                          <a:latin typeface="+mn-lt"/>
                          <a:ea typeface="+mn-ea"/>
                          <a:cs typeface="+mn-cs"/>
                        </a:rPr>
                        <a:t> </a:t>
                      </a:r>
                      <a:r>
                        <a:rPr lang="sl-SI" sz="1800" kern="1200" dirty="0">
                          <a:solidFill>
                            <a:schemeClr val="dk1"/>
                          </a:solidFill>
                          <a:effectLst/>
                          <a:latin typeface="+mn-lt"/>
                          <a:ea typeface="+mn-ea"/>
                          <a:cs typeface="+mn-cs"/>
                        </a:rPr>
                        <a:t>z</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vsebin</a:t>
                      </a:r>
                      <a:r>
                        <a:rPr lang="sl-SI" sz="1800" kern="1200" dirty="0">
                          <a:solidFill>
                            <a:schemeClr val="dk1"/>
                          </a:solidFill>
                          <a:effectLst/>
                          <a:latin typeface="+mn-lt"/>
                          <a:ea typeface="+mn-ea"/>
                          <a:cs typeface="+mn-cs"/>
                        </a:rPr>
                        <a:t>o</a:t>
                      </a:r>
                      <a:r>
                        <a:rPr lang="it-IT" sz="1800" kern="1200" dirty="0">
                          <a:solidFill>
                            <a:schemeClr val="dk1"/>
                          </a:solidFill>
                          <a:effectLst/>
                          <a:latin typeface="+mn-lt"/>
                          <a:ea typeface="+mn-ea"/>
                          <a:cs typeface="+mn-cs"/>
                        </a:rPr>
                        <a:t> in ton</a:t>
                      </a:r>
                      <a:r>
                        <a:rPr lang="sl-SI" sz="1800" kern="1200" dirty="0">
                          <a:solidFill>
                            <a:schemeClr val="dk1"/>
                          </a:solidFill>
                          <a:effectLst/>
                          <a:latin typeface="+mn-lt"/>
                          <a:ea typeface="+mn-ea"/>
                          <a:cs typeface="+mn-cs"/>
                        </a:rPr>
                        <a:t>om</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482151">
                <a:tc>
                  <a:txBody>
                    <a:bodyPr/>
                    <a:lstStyle/>
                    <a:p>
                      <a:r>
                        <a:rPr lang="en-US" b="1" dirty="0">
                          <a:solidFill>
                            <a:srgbClr val="1D71B8"/>
                          </a:solidFill>
                        </a:rPr>
                        <a:t>1.3 </a:t>
                      </a:r>
                      <a:r>
                        <a:rPr lang="en-US" b="1" dirty="0" err="1">
                          <a:solidFill>
                            <a:srgbClr val="1D71B8"/>
                          </a:solidFill>
                        </a:rPr>
                        <a:t>Spreminjanje</a:t>
                      </a:r>
                      <a:r>
                        <a:rPr lang="en-US" b="1" dirty="0">
                          <a:solidFill>
                            <a:srgbClr val="1D71B8"/>
                          </a:solidFill>
                        </a:rPr>
                        <a:t> </a:t>
                      </a:r>
                      <a:r>
                        <a:rPr lang="en-US" b="1" dirty="0" err="1">
                          <a:solidFill>
                            <a:srgbClr val="1D71B8"/>
                          </a:solidFill>
                        </a:rPr>
                        <a:t>obstoječe</a:t>
                      </a:r>
                      <a:r>
                        <a:rPr lang="en-US" b="1" dirty="0">
                          <a:solidFill>
                            <a:srgbClr val="1D71B8"/>
                          </a:solidFill>
                        </a:rPr>
                        <a:t> </a:t>
                      </a:r>
                      <a:r>
                        <a:rPr lang="en-US" b="1" dirty="0" err="1">
                          <a:solidFill>
                            <a:srgbClr val="1D71B8"/>
                          </a:solidFill>
                        </a:rPr>
                        <a:t>rezervacije</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1.3.1 </a:t>
                      </a:r>
                      <a:r>
                        <a:rPr lang="en-GB" sz="1800" kern="1200" dirty="0" err="1">
                          <a:solidFill>
                            <a:schemeClr val="dk1"/>
                          </a:solidFill>
                          <a:effectLst/>
                          <a:latin typeface="+mn-lt"/>
                          <a:ea typeface="+mn-ea"/>
                          <a:cs typeface="+mn-cs"/>
                        </a:rPr>
                        <a:t>Potrditi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zahtevo</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pojasniti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vse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r>
                        <a:rPr lang="en-GB" sz="1800" kern="1200" dirty="0">
                          <a:solidFill>
                            <a:schemeClr val="dk1"/>
                          </a:solidFill>
                          <a:effectLst/>
                          <a:latin typeface="+mn-lt"/>
                          <a:ea typeface="+mn-ea"/>
                          <a:cs typeface="+mn-cs"/>
                        </a:rPr>
                        <a:t>, ki </a:t>
                      </a:r>
                      <a:r>
                        <a:rPr lang="en-GB" sz="1800" kern="1200" dirty="0" err="1">
                          <a:solidFill>
                            <a:schemeClr val="dk1"/>
                          </a:solidFill>
                          <a:effectLst/>
                          <a:latin typeface="+mn-lt"/>
                          <a:ea typeface="+mn-ea"/>
                          <a:cs typeface="+mn-cs"/>
                        </a:rPr>
                        <a:t>niso</a:t>
                      </a:r>
                      <a:r>
                        <a:rPr lang="en-GB" sz="1800" kern="1200" dirty="0">
                          <a:solidFill>
                            <a:schemeClr val="dk1"/>
                          </a:solidFill>
                          <a:effectLst/>
                          <a:latin typeface="+mn-lt"/>
                          <a:ea typeface="+mn-ea"/>
                          <a:cs typeface="+mn-cs"/>
                        </a:rPr>
                        <a:t> bile </a:t>
                      </a:r>
                      <a:r>
                        <a:rPr lang="en-GB" sz="1800" kern="1200" dirty="0" err="1">
                          <a:solidFill>
                            <a:schemeClr val="dk1"/>
                          </a:solidFill>
                          <a:effectLst/>
                          <a:latin typeface="+mn-lt"/>
                          <a:ea typeface="+mn-ea"/>
                          <a:cs typeface="+mn-cs"/>
                        </a:rPr>
                        <a:t>razumljene</a:t>
                      </a:r>
                      <a:r>
                        <a:rPr lang="en-GB" sz="1800" kern="1200" dirty="0">
                          <a:solidFill>
                            <a:schemeClr val="dk1"/>
                          </a:solidFill>
                          <a:effectLst/>
                          <a:latin typeface="+mn-lt"/>
                          <a:ea typeface="+mn-ea"/>
                          <a:cs typeface="+mn-cs"/>
                        </a:rPr>
                        <a:t>.</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1.3.2 </a:t>
                      </a:r>
                      <a:r>
                        <a:rPr lang="en-GB" sz="1800" kern="1200" dirty="0" err="1">
                          <a:solidFill>
                            <a:schemeClr val="dk1"/>
                          </a:solidFill>
                          <a:effectLst/>
                          <a:latin typeface="+mn-lt"/>
                          <a:ea typeface="+mn-ea"/>
                          <a:cs typeface="+mn-cs"/>
                        </a:rPr>
                        <a:t>Preveriti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 glede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prvotno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rezervacijo</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800" kern="1200" dirty="0">
                          <a:solidFill>
                            <a:schemeClr val="dk1"/>
                          </a:solidFill>
                          <a:effectLst/>
                          <a:latin typeface="+mn-lt"/>
                          <a:ea typeface="+mn-ea"/>
                          <a:cs typeface="+mn-cs"/>
                        </a:rPr>
                        <a:t>1.3.3 </a:t>
                      </a:r>
                      <a:r>
                        <a:rPr lang="it-IT" sz="1800" kern="1200" dirty="0" err="1">
                          <a:solidFill>
                            <a:schemeClr val="dk1"/>
                          </a:solidFill>
                          <a:effectLst/>
                          <a:latin typeface="+mn-lt"/>
                          <a:ea typeface="+mn-ea"/>
                          <a:cs typeface="+mn-cs"/>
                        </a:rPr>
                        <a:t>Ponuditi</a:t>
                      </a:r>
                      <a:r>
                        <a:rPr lang="it-IT" sz="1800" kern="1200" dirty="0">
                          <a:solidFill>
                            <a:schemeClr val="dk1"/>
                          </a:solidFill>
                          <a:effectLst/>
                          <a:latin typeface="+mn-lt"/>
                          <a:ea typeface="+mn-ea"/>
                          <a:cs typeface="+mn-cs"/>
                        </a:rPr>
                        <a:t> ali se </a:t>
                      </a:r>
                      <a:r>
                        <a:rPr lang="it-IT" sz="1800" kern="1200" dirty="0" err="1">
                          <a:solidFill>
                            <a:schemeClr val="dk1"/>
                          </a:solidFill>
                          <a:effectLst/>
                          <a:latin typeface="+mn-lt"/>
                          <a:ea typeface="+mn-ea"/>
                          <a:cs typeface="+mn-cs"/>
                        </a:rPr>
                        <a:t>pogajati</a:t>
                      </a:r>
                      <a:r>
                        <a:rPr lang="it-IT" sz="1800" kern="1200" dirty="0">
                          <a:solidFill>
                            <a:schemeClr val="dk1"/>
                          </a:solidFill>
                          <a:effectLst/>
                          <a:latin typeface="+mn-lt"/>
                          <a:ea typeface="+mn-ea"/>
                          <a:cs typeface="+mn-cs"/>
                        </a:rPr>
                        <a:t> o </a:t>
                      </a:r>
                      <a:r>
                        <a:rPr lang="it-IT" sz="1800" kern="1200" dirty="0" err="1">
                          <a:solidFill>
                            <a:schemeClr val="dk1"/>
                          </a:solidFill>
                          <a:effectLst/>
                          <a:latin typeface="+mn-lt"/>
                          <a:ea typeface="+mn-ea"/>
                          <a:cs typeface="+mn-cs"/>
                        </a:rPr>
                        <a:t>alternativnih</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možnostih</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po</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potrebi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podati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pojasnila</a:t>
                      </a:r>
                      <a:r>
                        <a:rPr lang="it-IT" sz="1800" kern="1200" dirty="0">
                          <a:solidFill>
                            <a:schemeClr val="dk1"/>
                          </a:solidFill>
                          <a:effectLst/>
                          <a:latin typeface="+mn-lt"/>
                          <a:ea typeface="+mn-ea"/>
                          <a:cs typeface="+mn-cs"/>
                        </a:rPr>
                        <a:t>)</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79778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327460550"/>
              </p:ext>
            </p:extLst>
          </p:nvPr>
        </p:nvGraphicFramePr>
        <p:xfrm>
          <a:off x="891402" y="1473097"/>
          <a:ext cx="10409196" cy="452384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27203">
                <a:tc gridSpan="4">
                  <a:txBody>
                    <a:bodyPr/>
                    <a:lstStyle/>
                    <a:p>
                      <a:r>
                        <a:rPr lang="en-US" sz="4000" dirty="0"/>
                        <a:t>Modul 2: </a:t>
                      </a:r>
                      <a:r>
                        <a:rPr lang="en-US" sz="4000" dirty="0" err="1"/>
                        <a:t>Postrežba</a:t>
                      </a:r>
                      <a:r>
                        <a:rPr lang="en-US" sz="4000" dirty="0"/>
                        <a:t> </a:t>
                      </a:r>
                      <a:r>
                        <a:rPr lang="en-US" sz="4000" dirty="0" err="1"/>
                        <a:t>strank</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it-IT" b="1" dirty="0">
                          <a:solidFill>
                            <a:srgbClr val="1D71B8"/>
                          </a:solidFill>
                        </a:rPr>
                        <a:t>2.1 </a:t>
                      </a:r>
                      <a:r>
                        <a:rPr lang="it-IT" b="1" dirty="0" err="1">
                          <a:solidFill>
                            <a:srgbClr val="1D71B8"/>
                          </a:solidFill>
                        </a:rPr>
                        <a:t>Postrežba</a:t>
                      </a:r>
                      <a:r>
                        <a:rPr lang="it-IT" b="1" dirty="0">
                          <a:solidFill>
                            <a:srgbClr val="1D71B8"/>
                          </a:solidFill>
                        </a:rPr>
                        <a:t> </a:t>
                      </a:r>
                      <a:r>
                        <a:rPr lang="it-IT" b="1" dirty="0" err="1">
                          <a:solidFill>
                            <a:srgbClr val="1D71B8"/>
                          </a:solidFill>
                        </a:rPr>
                        <a:t>hrane</a:t>
                      </a:r>
                      <a:r>
                        <a:rPr lang="it-IT" b="1" dirty="0">
                          <a:solidFill>
                            <a:srgbClr val="1D71B8"/>
                          </a:solidFill>
                        </a:rPr>
                        <a:t> in </a:t>
                      </a:r>
                      <a:r>
                        <a:rPr lang="it-IT" b="1" dirty="0" err="1">
                          <a:solidFill>
                            <a:srgbClr val="1D71B8"/>
                          </a:solidFill>
                        </a:rPr>
                        <a:t>pijače</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2.1.1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strankina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naročila</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jih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zabeležiti</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potrditi</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2.1.2 </a:t>
                      </a:r>
                      <a:r>
                        <a:rPr lang="en-GB" sz="1800" kern="1200" dirty="0" err="1">
                          <a:solidFill>
                            <a:schemeClr val="dk1"/>
                          </a:solidFill>
                          <a:effectLst/>
                          <a:latin typeface="+mn-lt"/>
                          <a:ea typeface="+mn-ea"/>
                          <a:cs typeface="+mn-cs"/>
                        </a:rPr>
                        <a:t>Posredovati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naročila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ostalemu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osebju</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kern="1200" dirty="0">
                          <a:solidFill>
                            <a:schemeClr val="dk1"/>
                          </a:solidFill>
                          <a:effectLst/>
                          <a:latin typeface="+mn-lt"/>
                          <a:ea typeface="+mn-ea"/>
                          <a:cs typeface="+mn-cs"/>
                        </a:rPr>
                        <a:t>2.1.3 Predstaviti jedi stranki za mizo</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2.2 </a:t>
                      </a:r>
                      <a:r>
                        <a:rPr lang="en-US" b="1" dirty="0" err="1">
                          <a:solidFill>
                            <a:srgbClr val="1D71B8"/>
                          </a:solidFill>
                        </a:rPr>
                        <a:t>Zaključek</a:t>
                      </a:r>
                      <a:r>
                        <a:rPr lang="en-US" b="1" dirty="0">
                          <a:solidFill>
                            <a:srgbClr val="1D71B8"/>
                          </a:solidFill>
                        </a:rPr>
                        <a:t> </a:t>
                      </a:r>
                      <a:r>
                        <a:rPr lang="en-US" b="1" dirty="0" err="1">
                          <a:solidFill>
                            <a:srgbClr val="1D71B8"/>
                          </a:solidFill>
                        </a:rPr>
                        <a:t>uporabniške</a:t>
                      </a:r>
                      <a:r>
                        <a:rPr lang="en-US" b="1" dirty="0">
                          <a:solidFill>
                            <a:srgbClr val="1D71B8"/>
                          </a:solidFill>
                        </a:rPr>
                        <a:t> </a:t>
                      </a:r>
                      <a:r>
                        <a:rPr lang="en-US" b="1" dirty="0" err="1">
                          <a:solidFill>
                            <a:srgbClr val="1D71B8"/>
                          </a:solidFill>
                        </a:rPr>
                        <a:t>izkušnje</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2.2.1 </a:t>
                      </a:r>
                      <a:r>
                        <a:rPr lang="en-GB" sz="1800" kern="1200" dirty="0" err="1">
                          <a:solidFill>
                            <a:schemeClr val="dk1"/>
                          </a:solidFill>
                          <a:effectLst/>
                          <a:latin typeface="+mn-lt"/>
                          <a:ea typeface="+mn-ea"/>
                          <a:cs typeface="+mn-cs"/>
                        </a:rPr>
                        <a:t>Ustrezno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spoznava</a:t>
                      </a:r>
                      <a:r>
                        <a:rPr lang="sl-SI" sz="1800" kern="1200" dirty="0">
                          <a:solidFill>
                            <a:schemeClr val="dk1"/>
                          </a:solidFill>
                          <a:effectLst/>
                          <a:latin typeface="+mn-lt"/>
                          <a:ea typeface="+mn-ea"/>
                          <a:cs typeface="+mn-cs"/>
                        </a:rPr>
                        <a:t>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pozdrav</a:t>
                      </a:r>
                      <a:r>
                        <a:rPr lang="sl-SI" sz="1800" kern="1200" dirty="0">
                          <a:solidFill>
                            <a:schemeClr val="dk1"/>
                          </a:solidFill>
                          <a:effectLst/>
                          <a:latin typeface="+mn-lt"/>
                          <a:ea typeface="+mn-ea"/>
                          <a:cs typeface="+mn-cs"/>
                        </a:rPr>
                        <a:t>iti</a:t>
                      </a:r>
                      <a:r>
                        <a:rPr lang="en-GB" sz="1800" kern="1200" dirty="0">
                          <a:solidFill>
                            <a:schemeClr val="dk1"/>
                          </a:solidFill>
                          <a:effectLst/>
                          <a:latin typeface="+mn-lt"/>
                          <a:ea typeface="+mn-ea"/>
                          <a:cs typeface="+mn-cs"/>
                        </a:rPr>
                        <a:t> in pose</a:t>
                      </a:r>
                      <a:r>
                        <a:rPr lang="sl-SI" sz="1800" kern="1200" dirty="0" err="1">
                          <a:solidFill>
                            <a:schemeClr val="dk1"/>
                          </a:solidFill>
                          <a:effectLst/>
                          <a:latin typeface="+mn-lt"/>
                          <a:ea typeface="+mn-ea"/>
                          <a:cs typeface="+mn-cs"/>
                        </a:rPr>
                        <a:t>sti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sl-SI" sz="1800" kern="1200" dirty="0">
                          <a:solidFill>
                            <a:schemeClr val="dk1"/>
                          </a:solidFill>
                          <a:effectLst/>
                          <a:latin typeface="+mn-lt"/>
                          <a:ea typeface="+mn-ea"/>
                          <a:cs typeface="+mn-cs"/>
                        </a:rPr>
                        <a:t>e</a:t>
                      </a:r>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2.2.2 </a:t>
                      </a:r>
                      <a:r>
                        <a:rPr lang="en-GB" sz="1800" kern="1200" dirty="0" err="1">
                          <a:solidFill>
                            <a:schemeClr val="dk1"/>
                          </a:solidFill>
                          <a:effectLst/>
                          <a:latin typeface="+mn-lt"/>
                          <a:ea typeface="+mn-ea"/>
                          <a:cs typeface="+mn-cs"/>
                        </a:rPr>
                        <a:t>Obravnavati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začetnih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pl-PL" sz="1800" kern="1200" dirty="0">
                          <a:solidFill>
                            <a:schemeClr val="dk1"/>
                          </a:solidFill>
                          <a:effectLst/>
                          <a:latin typeface="+mn-lt"/>
                          <a:ea typeface="+mn-ea"/>
                          <a:cs typeface="+mn-cs"/>
                        </a:rPr>
                        <a:t>2.2.3 Zaprositi stranko za končne povratne informacije o splošni izkušnji</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2.3 </a:t>
                      </a:r>
                      <a:r>
                        <a:rPr lang="en-US" b="1" dirty="0" err="1">
                          <a:solidFill>
                            <a:srgbClr val="1D71B8"/>
                          </a:solidFill>
                        </a:rPr>
                        <a:t>Preverjanje</a:t>
                      </a:r>
                      <a:r>
                        <a:rPr lang="en-US" b="1" dirty="0">
                          <a:solidFill>
                            <a:srgbClr val="1D71B8"/>
                          </a:solidFill>
                        </a:rPr>
                        <a:t> </a:t>
                      </a:r>
                      <a:r>
                        <a:rPr lang="sl-SI" b="1" dirty="0">
                          <a:solidFill>
                            <a:srgbClr val="1D71B8"/>
                          </a:solidFill>
                        </a:rPr>
                        <a:t>zadovoljstva </a:t>
                      </a:r>
                      <a:r>
                        <a:rPr lang="en-US" b="1" dirty="0">
                          <a:solidFill>
                            <a:srgbClr val="1D71B8"/>
                          </a:solidFill>
                        </a:rPr>
                        <a:t>med </a:t>
                      </a:r>
                      <a:r>
                        <a:rPr lang="en-US" b="1" dirty="0" err="1">
                          <a:solidFill>
                            <a:srgbClr val="1D71B8"/>
                          </a:solidFill>
                        </a:rPr>
                        <a:t>obrokom</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2.3.1 Med </a:t>
                      </a:r>
                      <a:r>
                        <a:rPr lang="en-GB" sz="1800" kern="1200" dirty="0" err="1">
                          <a:solidFill>
                            <a:schemeClr val="dk1"/>
                          </a:solidFill>
                          <a:effectLst/>
                          <a:latin typeface="+mn-lt"/>
                          <a:ea typeface="+mn-ea"/>
                          <a:cs typeface="+mn-cs"/>
                        </a:rPr>
                        <a:t>obrokom</a:t>
                      </a:r>
                      <a:r>
                        <a:rPr lang="en-GB" sz="1800" kern="1200" dirty="0">
                          <a:solidFill>
                            <a:schemeClr val="dk1"/>
                          </a:solidFill>
                          <a:effectLst/>
                          <a:latin typeface="+mn-lt"/>
                          <a:ea typeface="+mn-ea"/>
                          <a:cs typeface="+mn-cs"/>
                        </a:rPr>
                        <a:t> s </a:t>
                      </a:r>
                      <a:r>
                        <a:rPr lang="en-GB" sz="1800" kern="1200" dirty="0" err="1">
                          <a:solidFill>
                            <a:schemeClr val="dk1"/>
                          </a:solidFill>
                          <a:effectLst/>
                          <a:latin typeface="+mn-lt"/>
                          <a:ea typeface="+mn-ea"/>
                          <a:cs typeface="+mn-cs"/>
                        </a:rPr>
                        <a:t>primernim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tonom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vprašati</a:t>
                      </a:r>
                      <a:r>
                        <a:rPr lang="en-GB" sz="1800" kern="1200" dirty="0">
                          <a:solidFill>
                            <a:schemeClr val="dk1"/>
                          </a:solidFill>
                          <a:effectLst/>
                          <a:latin typeface="+mn-lt"/>
                          <a:ea typeface="+mn-ea"/>
                          <a:cs typeface="+mn-cs"/>
                        </a:rPr>
                        <a:t> za </a:t>
                      </a:r>
                      <a:r>
                        <a:rPr lang="en-GB" sz="1800" kern="1200" dirty="0" err="1">
                          <a:solidFill>
                            <a:schemeClr val="dk1"/>
                          </a:solidFill>
                          <a:effectLst/>
                          <a:latin typeface="+mn-lt"/>
                          <a:ea typeface="+mn-ea"/>
                          <a:cs typeface="+mn-cs"/>
                        </a:rPr>
                        <a:t>povratne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informacije</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2.3.2 Po </a:t>
                      </a:r>
                      <a:r>
                        <a:rPr lang="en-GB" sz="1800" kern="1200" dirty="0" err="1">
                          <a:solidFill>
                            <a:schemeClr val="dk1"/>
                          </a:solidFill>
                          <a:effectLst/>
                          <a:latin typeface="+mn-lt"/>
                          <a:ea typeface="+mn-ea"/>
                          <a:cs typeface="+mn-cs"/>
                        </a:rPr>
                        <a:t>potrebi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zagotoviti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dodatna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pojasnila</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obravnavati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zahteve</a:t>
                      </a:r>
                      <a:r>
                        <a:rPr lang="en-GB" sz="1800" kern="1200" dirty="0">
                          <a:solidFill>
                            <a:schemeClr val="dk1"/>
                          </a:solidFill>
                          <a:effectLst/>
                          <a:latin typeface="+mn-lt"/>
                          <a:ea typeface="+mn-ea"/>
                          <a:cs typeface="+mn-cs"/>
                        </a:rPr>
                        <a:t>.</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2.3.3 </a:t>
                      </a:r>
                      <a:r>
                        <a:rPr lang="en-GB" sz="1800" kern="1200" dirty="0" err="1">
                          <a:solidFill>
                            <a:schemeClr val="dk1"/>
                          </a:solidFill>
                          <a:effectLst/>
                          <a:latin typeface="+mn-lt"/>
                          <a:ea typeface="+mn-ea"/>
                          <a:cs typeface="+mn-cs"/>
                        </a:rPr>
                        <a:t>Prepoznati</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ustrezno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ukrepati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podlagi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negativnih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povratnih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informacij</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11625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828241805"/>
              </p:ext>
            </p:extLst>
          </p:nvPr>
        </p:nvGraphicFramePr>
        <p:xfrm>
          <a:off x="891402" y="1432405"/>
          <a:ext cx="10409196" cy="469407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45035">
                <a:tc gridSpan="4">
                  <a:txBody>
                    <a:bodyPr/>
                    <a:lstStyle/>
                    <a:p>
                      <a:r>
                        <a:rPr lang="it-IT" sz="4000" dirty="0" err="1"/>
                        <a:t>Modul</a:t>
                      </a:r>
                      <a:r>
                        <a:rPr lang="it-IT" sz="4000" dirty="0"/>
                        <a:t> 3: </a:t>
                      </a:r>
                      <a:r>
                        <a:rPr lang="it-IT" sz="4000" dirty="0" err="1"/>
                        <a:t>Predstavitev</a:t>
                      </a:r>
                      <a:r>
                        <a:rPr lang="it-IT" sz="4000" dirty="0"/>
                        <a:t> </a:t>
                      </a:r>
                      <a:r>
                        <a:rPr lang="it-IT" sz="4000" dirty="0" err="1"/>
                        <a:t>hrane</a:t>
                      </a:r>
                      <a:r>
                        <a:rPr lang="it-IT" sz="4000" dirty="0"/>
                        <a:t> in </a:t>
                      </a:r>
                      <a:r>
                        <a:rPr lang="it-IT" sz="4000" dirty="0" err="1"/>
                        <a:t>pijače</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3.1 </a:t>
                      </a:r>
                      <a:r>
                        <a:rPr lang="en-US" b="1" dirty="0" err="1">
                          <a:solidFill>
                            <a:srgbClr val="1D71B8"/>
                          </a:solidFill>
                        </a:rPr>
                        <a:t>Pojasnjevanje</a:t>
                      </a:r>
                      <a:r>
                        <a:rPr lang="en-US" b="1" dirty="0">
                          <a:solidFill>
                            <a:srgbClr val="1D71B8"/>
                          </a:solidFill>
                        </a:rPr>
                        <a:t> </a:t>
                      </a:r>
                      <a:r>
                        <a:rPr lang="en-US" b="1" dirty="0" err="1">
                          <a:solidFill>
                            <a:srgbClr val="1D71B8"/>
                          </a:solidFill>
                        </a:rPr>
                        <a:t>delov</a:t>
                      </a:r>
                      <a:r>
                        <a:rPr lang="en-US" b="1" dirty="0">
                          <a:solidFill>
                            <a:srgbClr val="1D71B8"/>
                          </a:solidFill>
                        </a:rPr>
                        <a:t> </a:t>
                      </a:r>
                      <a:r>
                        <a:rPr lang="en-US" b="1" dirty="0" err="1">
                          <a:solidFill>
                            <a:srgbClr val="1D71B8"/>
                          </a:solidFill>
                        </a:rPr>
                        <a:t>obroka</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US" dirty="0"/>
                        <a:t>3.1.1 </a:t>
                      </a:r>
                      <a:r>
                        <a:rPr lang="en-US" dirty="0" err="1"/>
                        <a:t>Razložiti</a:t>
                      </a:r>
                      <a:r>
                        <a:rPr lang="en-US" dirty="0"/>
                        <a:t>/</a:t>
                      </a:r>
                      <a:r>
                        <a:rPr lang="en-US" dirty="0" err="1"/>
                        <a:t>pokazati</a:t>
                      </a:r>
                      <a:r>
                        <a:rPr lang="en-US" dirty="0"/>
                        <a:t> </a:t>
                      </a:r>
                      <a:r>
                        <a:rPr lang="en-US" dirty="0" err="1"/>
                        <a:t>glavne</a:t>
                      </a:r>
                      <a:r>
                        <a:rPr lang="en-US" dirty="0"/>
                        <a:t> dele </a:t>
                      </a:r>
                      <a:r>
                        <a:rPr lang="en-US" dirty="0" err="1"/>
                        <a:t>menija</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3.1.2 </a:t>
                      </a:r>
                      <a:r>
                        <a:rPr lang="en-US" dirty="0" err="1"/>
                        <a:t>Poudariti</a:t>
                      </a:r>
                      <a:r>
                        <a:rPr lang="en-US" dirty="0"/>
                        <a:t> </a:t>
                      </a:r>
                      <a:r>
                        <a:rPr lang="en-US" dirty="0" err="1"/>
                        <a:t>glavne</a:t>
                      </a:r>
                      <a:r>
                        <a:rPr lang="en-US" dirty="0"/>
                        <a:t> jedi </a:t>
                      </a:r>
                      <a:r>
                        <a:rPr lang="en-US" dirty="0" err="1"/>
                        <a:t>vsakega</a:t>
                      </a:r>
                      <a:r>
                        <a:rPr lang="en-US" dirty="0"/>
                        <a:t> </a:t>
                      </a:r>
                      <a:r>
                        <a:rPr lang="sl-SI" dirty="0"/>
                        <a:t>razdelka</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3.1.3 </a:t>
                      </a:r>
                      <a:r>
                        <a:rPr lang="en-US" dirty="0" err="1"/>
                        <a:t>Pojasniti</a:t>
                      </a:r>
                      <a:r>
                        <a:rPr lang="en-US" dirty="0"/>
                        <a:t> </a:t>
                      </a:r>
                      <a:r>
                        <a:rPr lang="en-US" dirty="0" err="1"/>
                        <a:t>morebitne</a:t>
                      </a:r>
                      <a:r>
                        <a:rPr lang="en-US" dirty="0"/>
                        <a:t> </a:t>
                      </a:r>
                      <a:r>
                        <a:rPr lang="en-US" dirty="0" err="1"/>
                        <a:t>možnosti</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3.2 </a:t>
                      </a:r>
                      <a:r>
                        <a:rPr lang="en-US" b="1" dirty="0" err="1">
                          <a:solidFill>
                            <a:srgbClr val="1D71B8"/>
                          </a:solidFill>
                        </a:rPr>
                        <a:t>Opisovanje</a:t>
                      </a:r>
                      <a:r>
                        <a:rPr lang="en-US" b="1" dirty="0">
                          <a:solidFill>
                            <a:srgbClr val="1D71B8"/>
                          </a:solidFill>
                        </a:rPr>
                        <a:t> </a:t>
                      </a:r>
                      <a:r>
                        <a:rPr lang="en-US" b="1" dirty="0" err="1">
                          <a:solidFill>
                            <a:srgbClr val="1D71B8"/>
                          </a:solidFill>
                        </a:rPr>
                        <a:t>posameznih</a:t>
                      </a:r>
                      <a:r>
                        <a:rPr lang="en-US" b="1" dirty="0">
                          <a:solidFill>
                            <a:srgbClr val="1D71B8"/>
                          </a:solidFill>
                        </a:rPr>
                        <a:t> jedi (</a:t>
                      </a:r>
                      <a:r>
                        <a:rPr lang="sl-SI" b="1" dirty="0">
                          <a:solidFill>
                            <a:srgbClr val="1D71B8"/>
                          </a:solidFill>
                        </a:rPr>
                        <a:t>tudi </a:t>
                      </a:r>
                      <a:r>
                        <a:rPr lang="en-US" b="1" dirty="0" err="1">
                          <a:solidFill>
                            <a:srgbClr val="1D71B8"/>
                          </a:solidFill>
                        </a:rPr>
                        <a:t>specialitet</a:t>
                      </a:r>
                      <a:r>
                        <a:rPr lang="sl-SI" b="1" dirty="0">
                          <a:solidFill>
                            <a:srgbClr val="1D71B8"/>
                          </a:solidFill>
                        </a:rPr>
                        <a:t>e</a:t>
                      </a:r>
                      <a:r>
                        <a:rPr lang="en-US" b="1" dirty="0">
                          <a:solidFill>
                            <a:srgbClr val="1D71B8"/>
                          </a:solidFill>
                        </a:rPr>
                        <a:t>)</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US" dirty="0"/>
                        <a:t>3.2.1 </a:t>
                      </a:r>
                      <a:r>
                        <a:rPr lang="en-US" dirty="0" err="1"/>
                        <a:t>Pojasniti</a:t>
                      </a:r>
                      <a:r>
                        <a:rPr lang="en-US" dirty="0"/>
                        <a:t> </a:t>
                      </a:r>
                      <a:r>
                        <a:rPr lang="en-US" dirty="0" err="1"/>
                        <a:t>glavne</a:t>
                      </a:r>
                      <a:r>
                        <a:rPr lang="en-US" dirty="0"/>
                        <a:t> </a:t>
                      </a:r>
                      <a:r>
                        <a:rPr lang="en-US" dirty="0" err="1"/>
                        <a:t>sestavine</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3.2.2 </a:t>
                      </a:r>
                      <a:r>
                        <a:rPr lang="en-US" dirty="0" err="1"/>
                        <a:t>Podati</a:t>
                      </a:r>
                      <a:r>
                        <a:rPr lang="en-US" dirty="0"/>
                        <a:t> </a:t>
                      </a:r>
                      <a:r>
                        <a:rPr lang="en-US" dirty="0" err="1"/>
                        <a:t>splošno</a:t>
                      </a:r>
                      <a:r>
                        <a:rPr lang="en-US" dirty="0"/>
                        <a:t> </a:t>
                      </a:r>
                      <a:r>
                        <a:rPr lang="en-US" dirty="0" err="1"/>
                        <a:t>predstavo</a:t>
                      </a:r>
                      <a:r>
                        <a:rPr lang="en-US" dirty="0"/>
                        <a:t> o </a:t>
                      </a:r>
                      <a:r>
                        <a:rPr lang="en-US" dirty="0" err="1"/>
                        <a:t>načinu</a:t>
                      </a:r>
                      <a:r>
                        <a:rPr lang="en-US" dirty="0"/>
                        <a:t> </a:t>
                      </a:r>
                      <a:r>
                        <a:rPr lang="en-US" dirty="0" err="1"/>
                        <a:t>priprave</a:t>
                      </a:r>
                      <a:r>
                        <a:rPr lang="en-US" dirty="0"/>
                        <a:t> jedi</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3.2.3 </a:t>
                      </a:r>
                      <a:r>
                        <a:rPr lang="pl-PL" dirty="0"/>
                        <a:t>Odgovoriti na ustrezna vprašanja o jedi</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3.3 </a:t>
                      </a:r>
                      <a:r>
                        <a:rPr lang="en-US" b="1" dirty="0" err="1">
                          <a:solidFill>
                            <a:srgbClr val="1D71B8"/>
                          </a:solidFill>
                        </a:rPr>
                        <a:t>Dajanje</a:t>
                      </a:r>
                      <a:r>
                        <a:rPr lang="en-US" b="1" dirty="0">
                          <a:solidFill>
                            <a:srgbClr val="1D71B8"/>
                          </a:solidFill>
                        </a:rPr>
                        <a:t> </a:t>
                      </a:r>
                      <a:r>
                        <a:rPr lang="en-US" b="1" dirty="0" err="1">
                          <a:solidFill>
                            <a:srgbClr val="1D71B8"/>
                          </a:solidFill>
                        </a:rPr>
                        <a:t>priporočil</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podlagi</a:t>
                      </a:r>
                      <a:r>
                        <a:rPr lang="en-US" b="1" dirty="0">
                          <a:solidFill>
                            <a:srgbClr val="1D71B8"/>
                          </a:solidFill>
                        </a:rPr>
                        <a:t> </a:t>
                      </a:r>
                      <a:r>
                        <a:rPr lang="en-US" b="1" dirty="0" err="1">
                          <a:solidFill>
                            <a:srgbClr val="1D71B8"/>
                          </a:solidFill>
                        </a:rPr>
                        <a:t>vprašanj</a:t>
                      </a:r>
                      <a:r>
                        <a:rPr lang="en-US" b="1" dirty="0">
                          <a:solidFill>
                            <a:srgbClr val="1D71B8"/>
                          </a:solidFill>
                        </a:rPr>
                        <a:t> in </a:t>
                      </a:r>
                      <a:r>
                        <a:rPr lang="en-US" b="1" dirty="0" err="1">
                          <a:solidFill>
                            <a:srgbClr val="1D71B8"/>
                          </a:solidFill>
                        </a:rPr>
                        <a:t>odgovorov</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it-IT" dirty="0"/>
                        <a:t>3.3.1 </a:t>
                      </a:r>
                      <a:r>
                        <a:rPr lang="it-IT" dirty="0" err="1"/>
                        <a:t>Razumeti</a:t>
                      </a:r>
                      <a:r>
                        <a:rPr lang="it-IT" dirty="0"/>
                        <a:t> </a:t>
                      </a:r>
                      <a:r>
                        <a:rPr lang="it-IT" dirty="0" err="1"/>
                        <a:t>zahteve</a:t>
                      </a:r>
                      <a:r>
                        <a:rPr lang="it-IT" dirty="0"/>
                        <a:t> in </a:t>
                      </a:r>
                      <a:r>
                        <a:rPr lang="it-IT" dirty="0" err="1"/>
                        <a:t>po</a:t>
                      </a:r>
                      <a:r>
                        <a:rPr lang="it-IT" dirty="0"/>
                        <a:t> </a:t>
                      </a:r>
                      <a:r>
                        <a:rPr lang="it-IT" dirty="0" err="1"/>
                        <a:t>potrebi</a:t>
                      </a:r>
                      <a:r>
                        <a:rPr lang="it-IT" dirty="0"/>
                        <a:t> dati </a:t>
                      </a:r>
                      <a:r>
                        <a:rPr lang="it-IT" dirty="0" err="1"/>
                        <a:t>pojasnila</a:t>
                      </a:r>
                      <a:r>
                        <a:rPr lang="it-IT" dirty="0"/>
                        <a:t>.</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3.3.2 </a:t>
                      </a:r>
                      <a:r>
                        <a:rPr lang="en-US" dirty="0" err="1"/>
                        <a:t>Postavlja</a:t>
                      </a:r>
                      <a:r>
                        <a:rPr lang="sl-SI" dirty="0"/>
                        <a:t>ti</a:t>
                      </a:r>
                      <a:r>
                        <a:rPr lang="en-US" dirty="0"/>
                        <a:t> </a:t>
                      </a:r>
                      <a:r>
                        <a:rPr lang="en-US" dirty="0" err="1"/>
                        <a:t>dodatna</a:t>
                      </a:r>
                      <a:r>
                        <a:rPr lang="en-US" dirty="0"/>
                        <a:t> </a:t>
                      </a:r>
                      <a:r>
                        <a:rPr lang="en-US" dirty="0" err="1"/>
                        <a:t>vprašanja</a:t>
                      </a:r>
                      <a:r>
                        <a:rPr lang="en-US" dirty="0"/>
                        <a:t>, da se </a:t>
                      </a:r>
                      <a:r>
                        <a:rPr lang="en-US" dirty="0" err="1"/>
                        <a:t>seznanite</a:t>
                      </a:r>
                      <a:r>
                        <a:rPr lang="en-US" dirty="0"/>
                        <a:t> z </a:t>
                      </a:r>
                      <a:r>
                        <a:rPr lang="en-US" dirty="0" err="1"/>
                        <a:t>morebitnimi</a:t>
                      </a:r>
                      <a:r>
                        <a:rPr lang="en-US" dirty="0"/>
                        <a:t> </a:t>
                      </a:r>
                      <a:r>
                        <a:rPr lang="en-US" dirty="0" err="1"/>
                        <a:t>priporočili</a:t>
                      </a:r>
                      <a:endParaRPr lang="en-US" dirty="0"/>
                    </a:p>
                  </a:txBody>
                  <a:tcPr>
                    <a:solidFill>
                      <a:schemeClr val="accent6">
                        <a:lumMod val="40000"/>
                        <a:lumOff val="60000"/>
                      </a:schemeClr>
                    </a:solidFill>
                  </a:tcPr>
                </a:tc>
                <a:tc>
                  <a:txBody>
                    <a:bodyPr/>
                    <a:lstStyle/>
                    <a:p>
                      <a:r>
                        <a:rPr lang="en-US" dirty="0"/>
                        <a:t>3.3.3 </a:t>
                      </a:r>
                      <a:r>
                        <a:rPr lang="en-US" dirty="0" err="1"/>
                        <a:t>Predlagati</a:t>
                      </a:r>
                      <a:r>
                        <a:rPr lang="en-US" dirty="0"/>
                        <a:t> </a:t>
                      </a:r>
                      <a:r>
                        <a:rPr lang="en-US" dirty="0" err="1"/>
                        <a:t>sprejemljivo</a:t>
                      </a:r>
                      <a:r>
                        <a:rPr lang="en-US" dirty="0"/>
                        <a:t> </a:t>
                      </a:r>
                      <a:r>
                        <a:rPr lang="en-US" dirty="0" err="1"/>
                        <a:t>priporočilo</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95508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504407836"/>
              </p:ext>
            </p:extLst>
          </p:nvPr>
        </p:nvGraphicFramePr>
        <p:xfrm>
          <a:off x="891402" y="1381657"/>
          <a:ext cx="10409196" cy="500390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 4: </a:t>
                      </a:r>
                      <a:r>
                        <a:rPr lang="en-US" sz="4000" dirty="0" err="1"/>
                        <a:t>Odzivanje</a:t>
                      </a:r>
                      <a:r>
                        <a:rPr lang="en-US" sz="4000" dirty="0"/>
                        <a:t> </a:t>
                      </a:r>
                      <a:r>
                        <a:rPr lang="en-US" sz="4000" dirty="0" err="1"/>
                        <a:t>na</a:t>
                      </a:r>
                      <a:r>
                        <a:rPr lang="en-US" sz="4000" dirty="0"/>
                        <a:t> </a:t>
                      </a:r>
                      <a:r>
                        <a:rPr lang="en-US" sz="4000" dirty="0" err="1"/>
                        <a:t>prehranske</a:t>
                      </a:r>
                      <a:r>
                        <a:rPr lang="en-US" sz="4000" dirty="0"/>
                        <a:t> </a:t>
                      </a:r>
                      <a:r>
                        <a:rPr lang="en-US" sz="4000" dirty="0" err="1"/>
                        <a:t>zahteve</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pl-PL" b="1" dirty="0">
                          <a:solidFill>
                            <a:srgbClr val="1D71B8"/>
                          </a:solidFill>
                        </a:rPr>
                        <a:t>4.1 Pojasnjevanje prehranskih informacij na jedilniku</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4.1.1 </a:t>
                      </a:r>
                      <a:r>
                        <a:rPr lang="it-IT" sz="1800" kern="1200" dirty="0" err="1">
                          <a:solidFill>
                            <a:schemeClr val="dk1"/>
                          </a:solidFill>
                          <a:effectLst/>
                          <a:latin typeface="+mn-lt"/>
                          <a:ea typeface="+mn-ea"/>
                          <a:cs typeface="+mn-cs"/>
                        </a:rPr>
                        <a:t>Poudariti</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razložiti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sistem</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simbolov</a:t>
                      </a:r>
                      <a:r>
                        <a:rPr lang="it-IT" sz="1800" kern="1200" dirty="0">
                          <a:solidFill>
                            <a:schemeClr val="dk1"/>
                          </a:solidFill>
                          <a:effectLst/>
                          <a:latin typeface="+mn-lt"/>
                          <a:ea typeface="+mn-ea"/>
                          <a:cs typeface="+mn-cs"/>
                        </a:rPr>
                        <a:t> za </a:t>
                      </a:r>
                      <a:r>
                        <a:rPr lang="it-IT" sz="1800" kern="1200" dirty="0" err="1">
                          <a:solidFill>
                            <a:schemeClr val="dk1"/>
                          </a:solidFill>
                          <a:effectLst/>
                          <a:latin typeface="+mn-lt"/>
                          <a:ea typeface="+mn-ea"/>
                          <a:cs typeface="+mn-cs"/>
                        </a:rPr>
                        <a:t>prehranske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potrebe</a:t>
                      </a:r>
                      <a:endParaRPr lang="en-US" dirty="0"/>
                    </a:p>
                  </a:txBody>
                  <a:tcPr>
                    <a:solidFill>
                      <a:schemeClr val="accent6">
                        <a:lumMod val="20000"/>
                        <a:lumOff val="80000"/>
                      </a:schemeClr>
                    </a:solidFill>
                  </a:tcPr>
                </a:tc>
                <a:tc>
                  <a:txBody>
                    <a:bodyPr/>
                    <a:lstStyle/>
                    <a:p>
                      <a:r>
                        <a:rPr lang="en-US" dirty="0"/>
                        <a:t>4.1.2 </a:t>
                      </a:r>
                      <a:r>
                        <a:rPr lang="pt-BR" dirty="0"/>
                        <a:t>Odgovoriti na vprašanja o prehranskih zahtevah</a:t>
                      </a:r>
                      <a:endParaRPr lang="en-US" dirty="0"/>
                    </a:p>
                  </a:txBody>
                  <a:tcPr>
                    <a:solidFill>
                      <a:schemeClr val="accent6">
                        <a:lumMod val="40000"/>
                        <a:lumOff val="60000"/>
                      </a:schemeClr>
                    </a:solidFill>
                  </a:tcPr>
                </a:tc>
                <a:tc>
                  <a:txBody>
                    <a:bodyPr/>
                    <a:lstStyle/>
                    <a:p>
                      <a:r>
                        <a:rPr lang="en-US" dirty="0"/>
                        <a:t>4.1.3 </a:t>
                      </a:r>
                      <a:r>
                        <a:rPr lang="en-US" dirty="0" err="1"/>
                        <a:t>Strankam</a:t>
                      </a:r>
                      <a:r>
                        <a:rPr lang="en-US" dirty="0"/>
                        <a:t> </a:t>
                      </a:r>
                      <a:r>
                        <a:rPr lang="en-US" dirty="0" err="1"/>
                        <a:t>svetovati</a:t>
                      </a:r>
                      <a:r>
                        <a:rPr lang="en-US" dirty="0"/>
                        <a:t> glede </a:t>
                      </a:r>
                      <a:r>
                        <a:rPr lang="en-US" dirty="0" err="1"/>
                        <a:t>prehranskih</a:t>
                      </a:r>
                      <a:r>
                        <a:rPr lang="en-US" dirty="0"/>
                        <a:t> </a:t>
                      </a:r>
                      <a:r>
                        <a:rPr lang="en-US" dirty="0" err="1"/>
                        <a:t>zahtev</a:t>
                      </a:r>
                      <a:r>
                        <a:rPr lang="en-US" dirty="0"/>
                        <a:t> </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4.2 </a:t>
                      </a:r>
                      <a:r>
                        <a:rPr lang="pl-PL" b="1" dirty="0">
                          <a:solidFill>
                            <a:srgbClr val="1D71B8"/>
                          </a:solidFill>
                        </a:rPr>
                        <a:t>Pojasnjevanje informacij o sestavinah na jedilniku</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4.2.1 </a:t>
                      </a:r>
                      <a:r>
                        <a:rPr lang="en-GB" sz="1800" kern="1200" dirty="0" err="1">
                          <a:solidFill>
                            <a:schemeClr val="dk1"/>
                          </a:solidFill>
                          <a:effectLst/>
                          <a:latin typeface="+mn-lt"/>
                          <a:ea typeface="+mn-ea"/>
                          <a:cs typeface="+mn-cs"/>
                        </a:rPr>
                        <a:t>Razložiti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vsebino</a:t>
                      </a:r>
                      <a:r>
                        <a:rPr lang="en-GB" sz="1800" kern="1200" dirty="0">
                          <a:solidFill>
                            <a:schemeClr val="dk1"/>
                          </a:solidFill>
                          <a:effectLst/>
                          <a:latin typeface="+mn-lt"/>
                          <a:ea typeface="+mn-ea"/>
                          <a:cs typeface="+mn-cs"/>
                        </a:rPr>
                        <a:t> jedi (in </a:t>
                      </a:r>
                      <a:r>
                        <a:rPr lang="en-GB" sz="1800" kern="1200" dirty="0" err="1">
                          <a:solidFill>
                            <a:schemeClr val="dk1"/>
                          </a:solidFill>
                          <a:effectLst/>
                          <a:latin typeface="+mn-lt"/>
                          <a:ea typeface="+mn-ea"/>
                          <a:cs typeface="+mn-cs"/>
                        </a:rPr>
                        <a:t>jih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razvrstiti</a:t>
                      </a:r>
                      <a:r>
                        <a:rPr lang="en-GB" sz="1800" kern="1200" dirty="0">
                          <a:solidFill>
                            <a:schemeClr val="dk1"/>
                          </a:solidFill>
                          <a:effectLst/>
                          <a:latin typeface="+mn-lt"/>
                          <a:ea typeface="+mn-ea"/>
                          <a:cs typeface="+mn-cs"/>
                        </a:rPr>
                        <a:t> glede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sestavine</a:t>
                      </a:r>
                      <a:r>
                        <a:rPr lang="en-GB" sz="1800" kern="1200" dirty="0">
                          <a:solidFill>
                            <a:schemeClr val="dk1"/>
                          </a:solidFill>
                          <a:effectLst/>
                          <a:latin typeface="+mn-lt"/>
                          <a:ea typeface="+mn-ea"/>
                          <a:cs typeface="+mn-cs"/>
                        </a:rPr>
                        <a:t>)</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4.2.2 </a:t>
                      </a:r>
                      <a:r>
                        <a:rPr lang="en-GB" sz="1800" kern="1200" dirty="0" err="1">
                          <a:solidFill>
                            <a:schemeClr val="dk1"/>
                          </a:solidFill>
                          <a:effectLst/>
                          <a:latin typeface="+mn-lt"/>
                          <a:ea typeface="+mn-ea"/>
                          <a:cs typeface="+mn-cs"/>
                        </a:rPr>
                        <a:t>Razložiti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značilnosti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posameznih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sestavin</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4.2.3 </a:t>
                      </a:r>
                      <a:r>
                        <a:rPr lang="it-IT" sz="1800" kern="1200" dirty="0">
                          <a:solidFill>
                            <a:schemeClr val="dk1"/>
                          </a:solidFill>
                          <a:effectLst/>
                          <a:latin typeface="+mn-lt"/>
                          <a:ea typeface="+mn-ea"/>
                          <a:cs typeface="+mn-cs"/>
                        </a:rPr>
                        <a:t>Po </a:t>
                      </a:r>
                      <a:r>
                        <a:rPr lang="it-IT" sz="1800" kern="1200" dirty="0" err="1">
                          <a:solidFill>
                            <a:schemeClr val="dk1"/>
                          </a:solidFill>
                          <a:effectLst/>
                          <a:latin typeface="+mn-lt"/>
                          <a:ea typeface="+mn-ea"/>
                          <a:cs typeface="+mn-cs"/>
                        </a:rPr>
                        <a:t>potrebi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razložiti</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zagotoviti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nadomestne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možnosti</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4.3 </a:t>
                      </a:r>
                      <a:r>
                        <a:rPr lang="en-US" b="1" dirty="0" err="1">
                          <a:solidFill>
                            <a:srgbClr val="1D71B8"/>
                          </a:solidFill>
                        </a:rPr>
                        <a:t>Priprava</a:t>
                      </a:r>
                      <a:r>
                        <a:rPr lang="en-US" b="1" dirty="0">
                          <a:solidFill>
                            <a:srgbClr val="1D71B8"/>
                          </a:solidFill>
                        </a:rPr>
                        <a:t> </a:t>
                      </a:r>
                      <a:r>
                        <a:rPr lang="en-US" b="1" dirty="0" err="1">
                          <a:solidFill>
                            <a:srgbClr val="1D71B8"/>
                          </a:solidFill>
                        </a:rPr>
                        <a:t>priporočil</a:t>
                      </a:r>
                      <a:r>
                        <a:rPr lang="en-US" b="1" dirty="0">
                          <a:solidFill>
                            <a:srgbClr val="1D71B8"/>
                          </a:solidFill>
                        </a:rPr>
                        <a:t> za </a:t>
                      </a:r>
                      <a:r>
                        <a:rPr lang="en-US" b="1" dirty="0" err="1">
                          <a:solidFill>
                            <a:srgbClr val="1D71B8"/>
                          </a:solidFill>
                        </a:rPr>
                        <a:t>hrano</a:t>
                      </a:r>
                      <a:r>
                        <a:rPr lang="en-US" b="1" dirty="0">
                          <a:solidFill>
                            <a:srgbClr val="1D71B8"/>
                          </a:solidFill>
                        </a:rPr>
                        <a:t> </a:t>
                      </a:r>
                      <a:r>
                        <a:rPr lang="en-US" b="1" dirty="0" err="1">
                          <a:solidFill>
                            <a:srgbClr val="1D71B8"/>
                          </a:solidFill>
                        </a:rPr>
                        <a:t>na</a:t>
                      </a:r>
                      <a:r>
                        <a:rPr lang="en-US" b="1" dirty="0">
                          <a:solidFill>
                            <a:srgbClr val="1D71B8"/>
                          </a:solidFill>
                        </a:rPr>
                        <a:t> </a:t>
                      </a:r>
                      <a:r>
                        <a:rPr lang="en-US" b="1" dirty="0" err="1">
                          <a:solidFill>
                            <a:srgbClr val="1D71B8"/>
                          </a:solidFill>
                        </a:rPr>
                        <a:t>podlagi</a:t>
                      </a:r>
                      <a:r>
                        <a:rPr lang="en-US" b="1" dirty="0">
                          <a:solidFill>
                            <a:srgbClr val="1D71B8"/>
                          </a:solidFill>
                        </a:rPr>
                        <a:t> </a:t>
                      </a:r>
                      <a:r>
                        <a:rPr lang="en-US" b="1" dirty="0" err="1">
                          <a:solidFill>
                            <a:srgbClr val="1D71B8"/>
                          </a:solidFill>
                        </a:rPr>
                        <a:t>zahtev</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4.3.1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najpogostejše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prehranske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potrebe</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opozoriti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izdelke</a:t>
                      </a:r>
                      <a:r>
                        <a:rPr lang="en-GB" sz="1800" kern="1200" dirty="0">
                          <a:solidFill>
                            <a:schemeClr val="dk1"/>
                          </a:solidFill>
                          <a:effectLst/>
                          <a:latin typeface="+mn-lt"/>
                          <a:ea typeface="+mn-ea"/>
                          <a:cs typeface="+mn-cs"/>
                        </a:rPr>
                        <a:t>, ki se </a:t>
                      </a:r>
                      <a:r>
                        <a:rPr lang="en-GB" sz="1800" kern="1200" dirty="0" err="1">
                          <a:solidFill>
                            <a:schemeClr val="dk1"/>
                          </a:solidFill>
                          <a:effectLst/>
                          <a:latin typeface="+mn-lt"/>
                          <a:ea typeface="+mn-ea"/>
                          <a:cs typeface="+mn-cs"/>
                        </a:rPr>
                        <a:t>jim</a:t>
                      </a:r>
                      <a:r>
                        <a:rPr lang="en-GB" sz="1800" kern="1200" dirty="0">
                          <a:solidFill>
                            <a:schemeClr val="dk1"/>
                          </a:solidFill>
                          <a:effectLst/>
                          <a:latin typeface="+mn-lt"/>
                          <a:ea typeface="+mn-ea"/>
                          <a:cs typeface="+mn-cs"/>
                        </a:rPr>
                        <a:t> je </a:t>
                      </a:r>
                      <a:r>
                        <a:rPr lang="en-GB" sz="1800" kern="1200" dirty="0" err="1">
                          <a:solidFill>
                            <a:schemeClr val="dk1"/>
                          </a:solidFill>
                          <a:effectLst/>
                          <a:latin typeface="+mn-lt"/>
                          <a:ea typeface="+mn-ea"/>
                          <a:cs typeface="+mn-cs"/>
                        </a:rPr>
                        <a:t>treba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izogibati</a:t>
                      </a:r>
                      <a:r>
                        <a:rPr lang="en-GB" sz="1800" kern="1200" dirty="0">
                          <a:solidFill>
                            <a:schemeClr val="dk1"/>
                          </a:solidFill>
                          <a:effectLst/>
                          <a:latin typeface="+mn-lt"/>
                          <a:ea typeface="+mn-ea"/>
                          <a:cs typeface="+mn-cs"/>
                        </a:rPr>
                        <a: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4.3.2 </a:t>
                      </a:r>
                      <a:r>
                        <a:rPr lang="pl-PL" sz="1800" kern="1200" dirty="0">
                          <a:solidFill>
                            <a:schemeClr val="dk1"/>
                          </a:solidFill>
                          <a:effectLst/>
                          <a:latin typeface="+mn-lt"/>
                          <a:ea typeface="+mn-ea"/>
                          <a:cs typeface="+mn-cs"/>
                        </a:rPr>
                        <a:t>Na zahtevo zagotoviti dodatne informacije o jedi</a:t>
                      </a:r>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4.3.3 </a:t>
                      </a:r>
                      <a:r>
                        <a:rPr lang="en-GB" sz="1800" kern="1200" dirty="0" err="1">
                          <a:solidFill>
                            <a:schemeClr val="dk1"/>
                          </a:solidFill>
                          <a:effectLst/>
                          <a:latin typeface="+mn-lt"/>
                          <a:ea typeface="+mn-ea"/>
                          <a:cs typeface="+mn-cs"/>
                        </a:rPr>
                        <a:t>Stranko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usmeriti</a:t>
                      </a:r>
                      <a:r>
                        <a:rPr lang="en-GB" sz="1800" kern="1200" dirty="0">
                          <a:solidFill>
                            <a:schemeClr val="dk1"/>
                          </a:solidFill>
                          <a:effectLst/>
                          <a:latin typeface="+mn-lt"/>
                          <a:ea typeface="+mn-ea"/>
                          <a:cs typeface="+mn-cs"/>
                        </a:rPr>
                        <a:t> k </a:t>
                      </a:r>
                      <a:r>
                        <a:rPr lang="en-GB" sz="1800" kern="1200" dirty="0" err="1">
                          <a:solidFill>
                            <a:schemeClr val="dk1"/>
                          </a:solidFill>
                          <a:effectLst/>
                          <a:latin typeface="+mn-lt"/>
                          <a:ea typeface="+mn-ea"/>
                          <a:cs typeface="+mn-cs"/>
                        </a:rPr>
                        <a:t>ustreznim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možnostim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Zagotoviti</a:t>
                      </a:r>
                      <a:r>
                        <a:rPr lang="en-GB" sz="1800" kern="1200" dirty="0">
                          <a:solidFill>
                            <a:schemeClr val="dk1"/>
                          </a:solidFill>
                          <a:effectLst/>
                          <a:latin typeface="+mn-lt"/>
                          <a:ea typeface="+mn-ea"/>
                          <a:cs typeface="+mn-cs"/>
                        </a:rPr>
                        <a:t> alternative, ki </a:t>
                      </a:r>
                      <a:r>
                        <a:rPr lang="en-GB" sz="1800" kern="1200" dirty="0" err="1">
                          <a:solidFill>
                            <a:schemeClr val="dk1"/>
                          </a:solidFill>
                          <a:effectLst/>
                          <a:latin typeface="+mn-lt"/>
                          <a:ea typeface="+mn-ea"/>
                          <a:cs typeface="+mn-cs"/>
                        </a:rPr>
                        <a:t>niso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navedene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meniju</a:t>
                      </a:r>
                      <a:r>
                        <a:rPr lang="en-GB" sz="1800" kern="1200" dirty="0">
                          <a:solidFill>
                            <a:schemeClr val="dk1"/>
                          </a:solidFill>
                          <a:effectLst/>
                          <a:latin typeface="+mn-lt"/>
                          <a:ea typeface="+mn-ea"/>
                          <a:cs typeface="+mn-cs"/>
                        </a:rPr>
                        <a:t>.</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409495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263316962"/>
              </p:ext>
            </p:extLst>
          </p:nvPr>
        </p:nvGraphicFramePr>
        <p:xfrm>
          <a:off x="891402" y="1335937"/>
          <a:ext cx="10409196" cy="446669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70053">
                <a:tc gridSpan="4">
                  <a:txBody>
                    <a:bodyPr/>
                    <a:lstStyle/>
                    <a:p>
                      <a:r>
                        <a:rPr lang="en-US" sz="4000" dirty="0"/>
                        <a:t>Modul 5: </a:t>
                      </a:r>
                      <a:r>
                        <a:rPr lang="en-US" sz="4000" dirty="0" err="1"/>
                        <a:t>Obveščanje</a:t>
                      </a:r>
                      <a:r>
                        <a:rPr lang="en-US" sz="4000" dirty="0"/>
                        <a:t> o </a:t>
                      </a:r>
                      <a:r>
                        <a:rPr lang="en-US" sz="4000" dirty="0" err="1"/>
                        <a:t>naročilih</a:t>
                      </a:r>
                      <a:r>
                        <a:rPr lang="en-US" sz="4000" dirty="0"/>
                        <a:t> </a:t>
                      </a:r>
                      <a:r>
                        <a:rPr lang="en-US" sz="4000" dirty="0" err="1"/>
                        <a:t>hrane</a:t>
                      </a:r>
                      <a:r>
                        <a:rPr lang="en-US" sz="4000" dirty="0"/>
                        <a:t> in </a:t>
                      </a:r>
                      <a:r>
                        <a:rPr lang="en-US" sz="4000" dirty="0" err="1"/>
                        <a:t>pijače</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5.1 </a:t>
                      </a:r>
                      <a:r>
                        <a:rPr lang="en-US" b="1" dirty="0" err="1">
                          <a:solidFill>
                            <a:srgbClr val="1D71B8"/>
                          </a:solidFill>
                        </a:rPr>
                        <a:t>Sprejem</a:t>
                      </a:r>
                      <a:r>
                        <a:rPr lang="en-US" b="1" dirty="0">
                          <a:solidFill>
                            <a:srgbClr val="1D71B8"/>
                          </a:solidFill>
                        </a:rPr>
                        <a:t> in </a:t>
                      </a:r>
                      <a:r>
                        <a:rPr lang="en-US" b="1" dirty="0" err="1">
                          <a:solidFill>
                            <a:srgbClr val="1D71B8"/>
                          </a:solidFill>
                        </a:rPr>
                        <a:t>posredovanje</a:t>
                      </a:r>
                      <a:r>
                        <a:rPr lang="en-US" b="1" dirty="0">
                          <a:solidFill>
                            <a:srgbClr val="1D71B8"/>
                          </a:solidFill>
                        </a:rPr>
                        <a:t> </a:t>
                      </a:r>
                      <a:r>
                        <a:rPr lang="en-US" b="1" dirty="0" err="1">
                          <a:solidFill>
                            <a:srgbClr val="1D71B8"/>
                          </a:solidFill>
                        </a:rPr>
                        <a:t>naročila</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5.1.1 </a:t>
                      </a:r>
                      <a:r>
                        <a:rPr lang="en-GB" sz="1800" kern="1200" dirty="0" err="1">
                          <a:solidFill>
                            <a:schemeClr val="dk1"/>
                          </a:solidFill>
                          <a:effectLst/>
                          <a:latin typeface="+mn-lt"/>
                          <a:ea typeface="+mn-ea"/>
                          <a:cs typeface="+mn-cs"/>
                        </a:rPr>
                        <a:t>Natančno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sprejeti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naročilo</a:t>
                      </a:r>
                      <a:r>
                        <a:rPr lang="en-GB" sz="1800" kern="1200" dirty="0">
                          <a:solidFill>
                            <a:schemeClr val="dk1"/>
                          </a:solidFill>
                          <a:effectLst/>
                          <a:latin typeface="+mn-lt"/>
                          <a:ea typeface="+mn-ea"/>
                          <a:cs typeface="+mn-cs"/>
                        </a:rPr>
                        <a:t> v </a:t>
                      </a:r>
                      <a:r>
                        <a:rPr lang="en-GB" sz="1800" kern="1200" dirty="0" err="1">
                          <a:solidFill>
                            <a:schemeClr val="dk1"/>
                          </a:solidFill>
                          <a:effectLst/>
                          <a:latin typeface="+mn-lt"/>
                          <a:ea typeface="+mn-ea"/>
                          <a:cs typeface="+mn-cs"/>
                        </a:rPr>
                        <a:t>živo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telefona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5.1.2 </a:t>
                      </a:r>
                      <a:r>
                        <a:rPr lang="en-GB" sz="1800" kern="1200" dirty="0" err="1">
                          <a:solidFill>
                            <a:schemeClr val="dk1"/>
                          </a:solidFill>
                          <a:effectLst/>
                          <a:latin typeface="+mn-lt"/>
                          <a:ea typeface="+mn-ea"/>
                          <a:cs typeface="+mn-cs"/>
                        </a:rPr>
                        <a:t>Stranki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potrditi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naročilo</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5.1.3 </a:t>
                      </a:r>
                      <a:r>
                        <a:rPr lang="en-GB" sz="1800" kern="1200" dirty="0" err="1">
                          <a:solidFill>
                            <a:schemeClr val="dk1"/>
                          </a:solidFill>
                          <a:effectLst/>
                          <a:latin typeface="+mn-lt"/>
                          <a:ea typeface="+mn-ea"/>
                          <a:cs typeface="+mn-cs"/>
                        </a:rPr>
                        <a:t>Naročilo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prenesti</a:t>
                      </a:r>
                      <a:r>
                        <a:rPr lang="en-GB" sz="1800" kern="1200" dirty="0">
                          <a:solidFill>
                            <a:schemeClr val="dk1"/>
                          </a:solidFill>
                          <a:effectLst/>
                          <a:latin typeface="+mn-lt"/>
                          <a:ea typeface="+mn-ea"/>
                          <a:cs typeface="+mn-cs"/>
                        </a:rPr>
                        <a:t> v </a:t>
                      </a:r>
                      <a:r>
                        <a:rPr lang="en-GB" sz="1800" kern="1200" dirty="0" err="1">
                          <a:solidFill>
                            <a:schemeClr val="dk1"/>
                          </a:solidFill>
                          <a:effectLst/>
                          <a:latin typeface="+mn-lt"/>
                          <a:ea typeface="+mn-ea"/>
                          <a:cs typeface="+mn-cs"/>
                        </a:rPr>
                        <a:t>kuhinjo</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5.2 </a:t>
                      </a:r>
                      <a:r>
                        <a:rPr lang="en-US" b="1" dirty="0" err="1">
                          <a:solidFill>
                            <a:srgbClr val="1D71B8"/>
                          </a:solidFill>
                        </a:rPr>
                        <a:t>Sprejemanje</a:t>
                      </a:r>
                      <a:r>
                        <a:rPr lang="en-US" b="1" dirty="0">
                          <a:solidFill>
                            <a:srgbClr val="1D71B8"/>
                          </a:solidFill>
                        </a:rPr>
                        <a:t> in </a:t>
                      </a:r>
                      <a:r>
                        <a:rPr lang="en-US" b="1" dirty="0" err="1">
                          <a:solidFill>
                            <a:srgbClr val="1D71B8"/>
                          </a:solidFill>
                        </a:rPr>
                        <a:t>posredovanje</a:t>
                      </a:r>
                      <a:r>
                        <a:rPr lang="en-US" b="1" dirty="0">
                          <a:solidFill>
                            <a:srgbClr val="1D71B8"/>
                          </a:solidFill>
                        </a:rPr>
                        <a:t> </a:t>
                      </a:r>
                      <a:r>
                        <a:rPr lang="en-US" b="1" dirty="0" err="1">
                          <a:solidFill>
                            <a:srgbClr val="1D71B8"/>
                          </a:solidFill>
                        </a:rPr>
                        <a:t>zahtevnejših</a:t>
                      </a:r>
                      <a:r>
                        <a:rPr lang="en-US" b="1" dirty="0">
                          <a:solidFill>
                            <a:srgbClr val="1D71B8"/>
                          </a:solidFill>
                        </a:rPr>
                        <a:t> </a:t>
                      </a:r>
                      <a:r>
                        <a:rPr lang="en-US" b="1" dirty="0" err="1">
                          <a:solidFill>
                            <a:srgbClr val="1D71B8"/>
                          </a:solidFill>
                        </a:rPr>
                        <a:t>naročil</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5.2.1 </a:t>
                      </a:r>
                      <a:r>
                        <a:rPr lang="en-GB" sz="1800" kern="1200" dirty="0" err="1">
                          <a:solidFill>
                            <a:schemeClr val="dk1"/>
                          </a:solidFill>
                          <a:effectLst/>
                          <a:latin typeface="+mn-lt"/>
                          <a:ea typeface="+mn-ea"/>
                          <a:cs typeface="+mn-cs"/>
                        </a:rPr>
                        <a:t>Potrditi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naročilo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vsaki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posamezni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vse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spremembe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enem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članu</a:t>
                      </a:r>
                      <a:r>
                        <a:rPr lang="en-GB" sz="1800" kern="1200" dirty="0">
                          <a:solidFill>
                            <a:schemeClr val="dk1"/>
                          </a:solidFill>
                          <a:effectLst/>
                          <a:latin typeface="+mn-lt"/>
                          <a:ea typeface="+mn-ea"/>
                          <a:cs typeface="+mn-cs"/>
                        </a:rPr>
                        <a:t> </a:t>
                      </a:r>
                      <a:r>
                        <a:rPr lang="sl-SI" sz="1800" kern="1200" dirty="0">
                          <a:solidFill>
                            <a:schemeClr val="dk1"/>
                          </a:solidFill>
                          <a:effectLst/>
                          <a:latin typeface="+mn-lt"/>
                          <a:ea typeface="+mn-ea"/>
                          <a:cs typeface="+mn-cs"/>
                        </a:rPr>
                        <a:t>skupine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5.2.2 </a:t>
                      </a:r>
                      <a:r>
                        <a:rPr lang="it-IT" sz="1800" kern="1200" dirty="0" err="1">
                          <a:solidFill>
                            <a:schemeClr val="dk1"/>
                          </a:solidFill>
                          <a:effectLst/>
                          <a:latin typeface="+mn-lt"/>
                          <a:ea typeface="+mn-ea"/>
                          <a:cs typeface="+mn-cs"/>
                        </a:rPr>
                        <a:t>Obvestiti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stranke</a:t>
                      </a:r>
                      <a:r>
                        <a:rPr lang="it-IT" sz="1800" kern="1200" dirty="0">
                          <a:solidFill>
                            <a:schemeClr val="dk1"/>
                          </a:solidFill>
                          <a:effectLst/>
                          <a:latin typeface="+mn-lt"/>
                          <a:ea typeface="+mn-ea"/>
                          <a:cs typeface="+mn-cs"/>
                        </a:rPr>
                        <a:t> o </a:t>
                      </a:r>
                      <a:r>
                        <a:rPr lang="it-IT" sz="1800" kern="1200" dirty="0" err="1">
                          <a:solidFill>
                            <a:schemeClr val="dk1"/>
                          </a:solidFill>
                          <a:effectLst/>
                          <a:latin typeface="+mn-lt"/>
                          <a:ea typeface="+mn-ea"/>
                          <a:cs typeface="+mn-cs"/>
                        </a:rPr>
                        <a:t>predmetih</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ki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niso</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na</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voljo</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ponuditi</a:t>
                      </a:r>
                      <a:r>
                        <a:rPr lang="it-IT" sz="1800" kern="1200" dirty="0">
                          <a:solidFill>
                            <a:schemeClr val="dk1"/>
                          </a:solidFill>
                          <a:effectLst/>
                          <a:latin typeface="+mn-lt"/>
                          <a:ea typeface="+mn-ea"/>
                          <a:cs typeface="+mn-cs"/>
                        </a:rPr>
                        <a:t> alternative</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5.2.3 </a:t>
                      </a:r>
                      <a:r>
                        <a:rPr lang="it-IT" sz="1800" kern="1200" dirty="0" err="1">
                          <a:solidFill>
                            <a:schemeClr val="dk1"/>
                          </a:solidFill>
                          <a:effectLst/>
                          <a:latin typeface="+mn-lt"/>
                          <a:ea typeface="+mn-ea"/>
                          <a:cs typeface="+mn-cs"/>
                        </a:rPr>
                        <a:t>Razumeti</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potrditi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strankino</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izbiro</a:t>
                      </a:r>
                      <a:r>
                        <a:rPr lang="it-IT" sz="1800" kern="1200" dirty="0">
                          <a:solidFill>
                            <a:schemeClr val="dk1"/>
                          </a:solidFill>
                          <a:effectLst/>
                          <a:latin typeface="+mn-lt"/>
                          <a:ea typeface="+mn-ea"/>
                          <a:cs typeface="+mn-cs"/>
                        </a:rPr>
                        <a:t> alternative</a:t>
                      </a:r>
                      <a:endParaRPr lang="en-US" dirty="0"/>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5.3 </a:t>
                      </a:r>
                      <a:r>
                        <a:rPr lang="en-US" b="1" dirty="0" err="1">
                          <a:solidFill>
                            <a:srgbClr val="1D71B8"/>
                          </a:solidFill>
                        </a:rPr>
                        <a:t>Obravnavanje</a:t>
                      </a:r>
                      <a:r>
                        <a:rPr lang="en-US" b="1" dirty="0">
                          <a:solidFill>
                            <a:srgbClr val="1D71B8"/>
                          </a:solidFill>
                        </a:rPr>
                        <a:t> </a:t>
                      </a:r>
                      <a:r>
                        <a:rPr lang="en-US" b="1" dirty="0" err="1">
                          <a:solidFill>
                            <a:srgbClr val="1D71B8"/>
                          </a:solidFill>
                        </a:rPr>
                        <a:t>sprememb</a:t>
                      </a:r>
                      <a:r>
                        <a:rPr lang="en-US" b="1" dirty="0">
                          <a:solidFill>
                            <a:srgbClr val="1D71B8"/>
                          </a:solidFill>
                        </a:rPr>
                        <a:t> </a:t>
                      </a:r>
                      <a:r>
                        <a:rPr lang="en-US" b="1" dirty="0" err="1">
                          <a:solidFill>
                            <a:srgbClr val="1D71B8"/>
                          </a:solidFill>
                        </a:rPr>
                        <a:t>naročila</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5.3.1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kateri</a:t>
                      </a:r>
                      <a:r>
                        <a:rPr lang="en-GB" sz="1800" kern="1200" dirty="0">
                          <a:solidFill>
                            <a:schemeClr val="dk1"/>
                          </a:solidFill>
                          <a:effectLst/>
                          <a:latin typeface="+mn-lt"/>
                          <a:ea typeface="+mn-ea"/>
                          <a:cs typeface="+mn-cs"/>
                        </a:rPr>
                        <a:t> deli </a:t>
                      </a:r>
                      <a:r>
                        <a:rPr lang="en-GB" sz="1800" kern="1200" dirty="0" err="1">
                          <a:solidFill>
                            <a:schemeClr val="dk1"/>
                          </a:solidFill>
                          <a:effectLst/>
                          <a:latin typeface="+mn-lt"/>
                          <a:ea typeface="+mn-ea"/>
                          <a:cs typeface="+mn-cs"/>
                        </a:rPr>
                        <a:t>naročila</a:t>
                      </a:r>
                      <a:r>
                        <a:rPr lang="en-GB" sz="1800" kern="1200" dirty="0">
                          <a:solidFill>
                            <a:schemeClr val="dk1"/>
                          </a:solidFill>
                          <a:effectLst/>
                          <a:latin typeface="+mn-lt"/>
                          <a:ea typeface="+mn-ea"/>
                          <a:cs typeface="+mn-cs"/>
                        </a:rPr>
                        <a:t> se </a:t>
                      </a:r>
                      <a:r>
                        <a:rPr lang="sl-SI" sz="1800" kern="1200" dirty="0">
                          <a:solidFill>
                            <a:schemeClr val="dk1"/>
                          </a:solidFill>
                          <a:effectLst/>
                          <a:latin typeface="+mn-lt"/>
                          <a:ea typeface="+mn-ea"/>
                          <a:cs typeface="+mn-cs"/>
                        </a:rPr>
                        <a:t>bodo spremenili</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5.3.2 </a:t>
                      </a:r>
                      <a:r>
                        <a:rPr lang="en-GB" sz="1800" kern="1200" dirty="0" err="1">
                          <a:solidFill>
                            <a:schemeClr val="dk1"/>
                          </a:solidFill>
                          <a:effectLst/>
                          <a:latin typeface="+mn-lt"/>
                          <a:ea typeface="+mn-ea"/>
                          <a:cs typeface="+mn-cs"/>
                        </a:rPr>
                        <a:t>Potrditi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spremembo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vsaki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posamezni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vse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spremembe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enem</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članu</a:t>
                      </a:r>
                      <a:r>
                        <a:rPr lang="en-GB" sz="1800" kern="1200" dirty="0">
                          <a:solidFill>
                            <a:schemeClr val="dk1"/>
                          </a:solidFill>
                          <a:effectLst/>
                          <a:latin typeface="+mn-lt"/>
                          <a:ea typeface="+mn-ea"/>
                          <a:cs typeface="+mn-cs"/>
                        </a:rPr>
                        <a:t> </a:t>
                      </a:r>
                      <a:r>
                        <a:rPr lang="sl-SI" sz="1800" kern="1200" dirty="0">
                          <a:solidFill>
                            <a:schemeClr val="dk1"/>
                          </a:solidFill>
                          <a:effectLst/>
                          <a:latin typeface="+mn-lt"/>
                          <a:ea typeface="+mn-ea"/>
                          <a:cs typeface="+mn-cs"/>
                        </a:rPr>
                        <a:t>skupine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5.3.3 </a:t>
                      </a:r>
                      <a:r>
                        <a:rPr lang="en-GB" sz="1800" kern="1200" dirty="0" err="1">
                          <a:solidFill>
                            <a:schemeClr val="dk1"/>
                          </a:solidFill>
                          <a:effectLst/>
                          <a:latin typeface="+mn-lt"/>
                          <a:ea typeface="+mn-ea"/>
                          <a:cs typeface="+mn-cs"/>
                        </a:rPr>
                        <a:t>Stranko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obvestiti</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izdelkih</a:t>
                      </a:r>
                      <a:r>
                        <a:rPr lang="en-GB" sz="1800" kern="1200" dirty="0">
                          <a:solidFill>
                            <a:schemeClr val="dk1"/>
                          </a:solidFill>
                          <a:effectLst/>
                          <a:latin typeface="+mn-lt"/>
                          <a:ea typeface="+mn-ea"/>
                          <a:cs typeface="+mn-cs"/>
                        </a:rPr>
                        <a:t>, ki </a:t>
                      </a:r>
                      <a:r>
                        <a:rPr lang="en-GB" sz="1800" kern="1200" dirty="0" err="1">
                          <a:solidFill>
                            <a:schemeClr val="dk1"/>
                          </a:solidFill>
                          <a:effectLst/>
                          <a:latin typeface="+mn-lt"/>
                          <a:ea typeface="+mn-ea"/>
                          <a:cs typeface="+mn-cs"/>
                        </a:rPr>
                        <a:t>niso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voljo</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ponuditi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alternativno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možnost</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48797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954683542"/>
              </p:ext>
            </p:extLst>
          </p:nvPr>
        </p:nvGraphicFramePr>
        <p:xfrm>
          <a:off x="891402" y="1353768"/>
          <a:ext cx="10409196" cy="4734612"/>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63652">
                <a:tc gridSpan="4">
                  <a:txBody>
                    <a:bodyPr/>
                    <a:lstStyle/>
                    <a:p>
                      <a:r>
                        <a:rPr lang="en-US" sz="4000" dirty="0"/>
                        <a:t>Modul 6: </a:t>
                      </a:r>
                      <a:r>
                        <a:rPr lang="sl-SI" sz="4000" dirty="0"/>
                        <a:t>Podajanje</a:t>
                      </a:r>
                      <a:r>
                        <a:rPr lang="en-US" sz="4000" dirty="0"/>
                        <a:t> </a:t>
                      </a:r>
                      <a:r>
                        <a:rPr lang="en-US" sz="4000" dirty="0" err="1"/>
                        <a:t>informacij</a:t>
                      </a:r>
                      <a:r>
                        <a:rPr lang="en-US" sz="4000" dirty="0"/>
                        <a:t> o </a:t>
                      </a:r>
                      <a:r>
                        <a:rPr lang="en-US" sz="4000" dirty="0" err="1"/>
                        <a:t>ustanovi</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6.1 </a:t>
                      </a:r>
                      <a:r>
                        <a:rPr lang="en-US" b="1" dirty="0" err="1">
                          <a:solidFill>
                            <a:srgbClr val="1D71B8"/>
                          </a:solidFill>
                        </a:rPr>
                        <a:t>Sanitarije</a:t>
                      </a:r>
                      <a:r>
                        <a:rPr lang="en-US" b="1" dirty="0">
                          <a:solidFill>
                            <a:srgbClr val="1D71B8"/>
                          </a:solidFill>
                        </a:rPr>
                        <a:t>, </a:t>
                      </a:r>
                      <a:r>
                        <a:rPr lang="en-US" b="1" dirty="0" err="1">
                          <a:solidFill>
                            <a:srgbClr val="1D71B8"/>
                          </a:solidFill>
                        </a:rPr>
                        <a:t>izhod</a:t>
                      </a:r>
                      <a:r>
                        <a:rPr lang="en-US" b="1" dirty="0">
                          <a:solidFill>
                            <a:srgbClr val="1D71B8"/>
                          </a:solidFill>
                        </a:rPr>
                        <a:t>, </a:t>
                      </a:r>
                      <a:r>
                        <a:rPr lang="en-US" b="1" dirty="0" err="1">
                          <a:solidFill>
                            <a:srgbClr val="1D71B8"/>
                          </a:solidFill>
                        </a:rPr>
                        <a:t>delovni</a:t>
                      </a:r>
                      <a:r>
                        <a:rPr lang="en-US" b="1" dirty="0">
                          <a:solidFill>
                            <a:srgbClr val="1D71B8"/>
                          </a:solidFill>
                        </a:rPr>
                        <a:t> </a:t>
                      </a:r>
                      <a:r>
                        <a:rPr lang="en-US" b="1" dirty="0" err="1">
                          <a:solidFill>
                            <a:srgbClr val="1D71B8"/>
                          </a:solidFill>
                        </a:rPr>
                        <a:t>čas</a:t>
                      </a:r>
                      <a:r>
                        <a:rPr lang="en-US" b="1" dirty="0">
                          <a:solidFill>
                            <a:srgbClr val="1D71B8"/>
                          </a:solidFill>
                        </a:rPr>
                        <a:t> </a:t>
                      </a:r>
                      <a:r>
                        <a:rPr lang="en-US" b="1" dirty="0" err="1">
                          <a:solidFill>
                            <a:srgbClr val="1D71B8"/>
                          </a:solidFill>
                        </a:rPr>
                        <a:t>itd</a:t>
                      </a:r>
                      <a:r>
                        <a:rPr lang="en-US" b="1" dirty="0">
                          <a:solidFill>
                            <a:srgbClr val="1D71B8"/>
                          </a:solidFill>
                        </a:rPr>
                        <a:t>.</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a:t>
                      </a:r>
                      <a:r>
                        <a:rPr lang="it-IT" sz="1800" kern="1200" dirty="0" err="1">
                          <a:solidFill>
                            <a:schemeClr val="dk1"/>
                          </a:solidFill>
                          <a:effectLst/>
                          <a:latin typeface="+mn-lt"/>
                          <a:ea typeface="+mn-ea"/>
                          <a:cs typeface="+mn-cs"/>
                        </a:rPr>
                        <a:t>Razumeti</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odgovarjati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na</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vprašanja</a:t>
                      </a:r>
                      <a:r>
                        <a:rPr lang="it-IT" sz="1800" kern="1200" dirty="0">
                          <a:solidFill>
                            <a:schemeClr val="dk1"/>
                          </a:solidFill>
                          <a:effectLst/>
                          <a:latin typeface="+mn-lt"/>
                          <a:ea typeface="+mn-ea"/>
                          <a:cs typeface="+mn-cs"/>
                        </a:rPr>
                        <a:t> in </a:t>
                      </a:r>
                      <a:r>
                        <a:rPr lang="it-IT" sz="1800" kern="1200" dirty="0" err="1">
                          <a:solidFill>
                            <a:schemeClr val="dk1"/>
                          </a:solidFill>
                          <a:effectLst/>
                          <a:latin typeface="+mn-lt"/>
                          <a:ea typeface="+mn-ea"/>
                          <a:cs typeface="+mn-cs"/>
                        </a:rPr>
                        <a:t>potrebe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strank</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a:t>
                      </a:r>
                      <a:r>
                        <a:rPr lang="sv-SE" sz="1800" kern="1200" dirty="0">
                          <a:solidFill>
                            <a:schemeClr val="dk1"/>
                          </a:solidFill>
                          <a:effectLst/>
                          <a:latin typeface="+mn-lt"/>
                          <a:ea typeface="+mn-ea"/>
                          <a:cs typeface="+mn-cs"/>
                        </a:rPr>
                        <a:t>Usmeriti stranke na ustrezna mesta v restavraciji</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6.3.3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pojasniti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delovni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čas</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restavracije</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6.2 </a:t>
                      </a:r>
                      <a:r>
                        <a:rPr lang="en-US" b="1" dirty="0" err="1">
                          <a:solidFill>
                            <a:srgbClr val="1D71B8"/>
                          </a:solidFill>
                        </a:rPr>
                        <a:t>Parkiranje</a:t>
                      </a:r>
                      <a:r>
                        <a:rPr lang="en-US" b="1" dirty="0">
                          <a:solidFill>
                            <a:srgbClr val="1D71B8"/>
                          </a:solidFill>
                        </a:rPr>
                        <a:t>, </a:t>
                      </a:r>
                      <a:r>
                        <a:rPr lang="en-US" b="1" dirty="0" err="1">
                          <a:solidFill>
                            <a:srgbClr val="1D71B8"/>
                          </a:solidFill>
                        </a:rPr>
                        <a:t>dostopnost</a:t>
                      </a:r>
                      <a:r>
                        <a:rPr lang="en-US" b="1" dirty="0">
                          <a:solidFill>
                            <a:srgbClr val="1D71B8"/>
                          </a:solidFill>
                        </a:rPr>
                        <a:t>, </a:t>
                      </a:r>
                      <a:r>
                        <a:rPr lang="en-US" b="1" dirty="0" err="1">
                          <a:solidFill>
                            <a:srgbClr val="1D71B8"/>
                          </a:solidFill>
                        </a:rPr>
                        <a:t>omejitve</a:t>
                      </a:r>
                      <a:r>
                        <a:rPr lang="en-US" b="1" dirty="0">
                          <a:solidFill>
                            <a:srgbClr val="1D71B8"/>
                          </a:solidFill>
                        </a:rPr>
                        <a:t> </a:t>
                      </a:r>
                      <a:r>
                        <a:rPr lang="en-US" b="1" dirty="0" err="1">
                          <a:solidFill>
                            <a:srgbClr val="1D71B8"/>
                          </a:solidFill>
                        </a:rPr>
                        <a:t>kajenja</a:t>
                      </a:r>
                      <a:r>
                        <a:rPr lang="en-US" b="1" dirty="0">
                          <a:solidFill>
                            <a:srgbClr val="1D71B8"/>
                          </a:solidFill>
                        </a:rPr>
                        <a:t> </a:t>
                      </a:r>
                      <a:r>
                        <a:rPr lang="en-US" b="1" dirty="0" err="1">
                          <a:solidFill>
                            <a:srgbClr val="1D71B8"/>
                          </a:solidFill>
                        </a:rPr>
                        <a:t>itd</a:t>
                      </a:r>
                      <a:r>
                        <a:rPr lang="en-US" b="1" dirty="0">
                          <a:solidFill>
                            <a:srgbClr val="1D71B8"/>
                          </a:solidFill>
                        </a:rPr>
                        <a:t>.</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pPr marL="0" indent="0">
                        <a:buFontTx/>
                        <a:buNone/>
                      </a:pPr>
                      <a:r>
                        <a:rPr lang="en-GB" sz="1800" kern="1200" dirty="0">
                          <a:solidFill>
                            <a:schemeClr val="dk1"/>
                          </a:solidFill>
                          <a:effectLst/>
                          <a:latin typeface="+mn-lt"/>
                          <a:ea typeface="+mn-ea"/>
                          <a:cs typeface="+mn-cs"/>
                        </a:rPr>
                        <a:t>6.2.1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razložiti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različne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značilnosti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restavracije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6.2.2 </a:t>
                      </a:r>
                      <a:r>
                        <a:rPr lang="en-US" dirty="0" err="1"/>
                        <a:t>Zagotoviti</a:t>
                      </a:r>
                      <a:r>
                        <a:rPr lang="en-US" dirty="0"/>
                        <a:t> </a:t>
                      </a:r>
                      <a:r>
                        <a:rPr lang="en-US" dirty="0" err="1"/>
                        <a:t>informacije</a:t>
                      </a:r>
                      <a:r>
                        <a:rPr lang="en-US" dirty="0"/>
                        <a:t> o </a:t>
                      </a:r>
                      <a:r>
                        <a:rPr lang="en-US" dirty="0" err="1"/>
                        <a:t>morebitnih</a:t>
                      </a:r>
                      <a:r>
                        <a:rPr lang="en-US" dirty="0"/>
                        <a:t> </a:t>
                      </a:r>
                      <a:r>
                        <a:rPr lang="en-US" dirty="0" err="1"/>
                        <a:t>pravilih</a:t>
                      </a:r>
                      <a:r>
                        <a:rPr lang="en-US" dirty="0"/>
                        <a:t> in </a:t>
                      </a:r>
                      <a:r>
                        <a:rPr lang="en-US" dirty="0" err="1"/>
                        <a:t>postopkih</a:t>
                      </a:r>
                      <a:r>
                        <a:rPr lang="en-US" dirty="0"/>
                        <a:t> v </a:t>
                      </a:r>
                      <a:r>
                        <a:rPr lang="en-US" dirty="0" err="1"/>
                        <a:t>restavraciji</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6.2.3 </a:t>
                      </a:r>
                      <a:r>
                        <a:rPr lang="en-GB" sz="1800" kern="1200" dirty="0" err="1">
                          <a:solidFill>
                            <a:schemeClr val="dk1"/>
                          </a:solidFill>
                          <a:effectLst/>
                          <a:latin typeface="+mn-lt"/>
                          <a:ea typeface="+mn-ea"/>
                          <a:cs typeface="+mn-cs"/>
                        </a:rPr>
                        <a:t>Ponoviti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telefona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e-</a:t>
                      </a:r>
                      <a:r>
                        <a:rPr lang="en-GB" sz="1800" kern="1200" dirty="0" err="1">
                          <a:solidFill>
                            <a:schemeClr val="dk1"/>
                          </a:solidFill>
                          <a:effectLst/>
                          <a:latin typeface="+mn-lt"/>
                          <a:ea typeface="+mn-ea"/>
                          <a:cs typeface="+mn-cs"/>
                        </a:rPr>
                        <a:t>pošte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saj</a:t>
                      </a:r>
                      <a:r>
                        <a:rPr lang="en-GB" sz="1800" kern="1200" dirty="0">
                          <a:solidFill>
                            <a:schemeClr val="dk1"/>
                          </a:solidFill>
                          <a:effectLst/>
                          <a:latin typeface="+mn-lt"/>
                          <a:ea typeface="+mn-ea"/>
                          <a:cs typeface="+mn-cs"/>
                        </a:rPr>
                        <a:t> se to </a:t>
                      </a:r>
                      <a:r>
                        <a:rPr lang="en-GB" sz="1800" kern="1200" dirty="0" err="1">
                          <a:solidFill>
                            <a:schemeClr val="dk1"/>
                          </a:solidFill>
                          <a:effectLst/>
                          <a:latin typeface="+mn-lt"/>
                          <a:ea typeface="+mn-ea"/>
                          <a:cs typeface="+mn-cs"/>
                        </a:rPr>
                        <a:t>lahko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zgodi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kadar</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koli</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6.3 </a:t>
                      </a:r>
                      <a:r>
                        <a:rPr lang="pl-PL" b="1" dirty="0">
                          <a:solidFill>
                            <a:srgbClr val="1D71B8"/>
                          </a:solidFill>
                        </a:rPr>
                        <a:t>Zgodovina kraja, zabavni program itd.</a:t>
                      </a: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a:t>
                      </a:r>
                      <a:r>
                        <a:rPr lang="en-GB" sz="1800" kern="1200" dirty="0" err="1">
                          <a:solidFill>
                            <a:schemeClr val="dk1"/>
                          </a:solidFill>
                          <a:effectLst/>
                          <a:latin typeface="+mn-lt"/>
                          <a:ea typeface="+mn-ea"/>
                          <a:cs typeface="+mn-cs"/>
                        </a:rPr>
                        <a:t>Razpravljati</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pomembnih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zgodovinskih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podatkih</a:t>
                      </a:r>
                      <a:r>
                        <a:rPr lang="en-GB" sz="1800" kern="1200" dirty="0">
                          <a:solidFill>
                            <a:schemeClr val="dk1"/>
                          </a:solidFill>
                          <a:effectLst/>
                          <a:latin typeface="+mn-lt"/>
                          <a:ea typeface="+mn-ea"/>
                          <a:cs typeface="+mn-cs"/>
                        </a:rPr>
                        <a:t> o </a:t>
                      </a:r>
                      <a:r>
                        <a:rPr lang="en-GB" sz="1800" kern="1200" dirty="0" err="1">
                          <a:solidFill>
                            <a:schemeClr val="dk1"/>
                          </a:solidFill>
                          <a:effectLst/>
                          <a:latin typeface="+mn-lt"/>
                          <a:ea typeface="+mn-ea"/>
                          <a:cs typeface="+mn-cs"/>
                        </a:rPr>
                        <a:t>restavraciji</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odgovoriti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morebitna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vprašanja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a:t>
                      </a:r>
                      <a:r>
                        <a:rPr lang="pl-PL" sz="1800" kern="1200" dirty="0">
                          <a:solidFill>
                            <a:schemeClr val="dk1"/>
                          </a:solidFill>
                          <a:effectLst/>
                          <a:latin typeface="+mn-lt"/>
                          <a:ea typeface="+mn-ea"/>
                          <a:cs typeface="+mn-cs"/>
                        </a:rPr>
                        <a:t>Pojasniti podrobnosti o urniku zabavnega programa v restavraciji, če le-ta obstaja</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6.3.3 </a:t>
                      </a:r>
                      <a:r>
                        <a:rPr lang="en-GB" sz="1800" kern="1200" dirty="0" err="1">
                          <a:solidFill>
                            <a:schemeClr val="dk1"/>
                          </a:solidFill>
                          <a:effectLst/>
                          <a:latin typeface="+mn-lt"/>
                          <a:ea typeface="+mn-ea"/>
                          <a:cs typeface="+mn-cs"/>
                        </a:rPr>
                        <a:t>Izpolniti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pričakovanja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a:t>
                      </a:r>
                      <a:r>
                        <a:rPr lang="en-GB" sz="1800" kern="1200" dirty="0">
                          <a:solidFill>
                            <a:schemeClr val="dk1"/>
                          </a:solidFill>
                          <a:effectLst/>
                          <a:latin typeface="+mn-lt"/>
                          <a:ea typeface="+mn-ea"/>
                          <a:cs typeface="+mn-cs"/>
                        </a:rPr>
                        <a:t> glede </a:t>
                      </a:r>
                      <a:r>
                        <a:rPr lang="en-GB" sz="1800" kern="1200" dirty="0" err="1">
                          <a:solidFill>
                            <a:schemeClr val="dk1"/>
                          </a:solidFill>
                          <a:effectLst/>
                          <a:latin typeface="+mn-lt"/>
                          <a:ea typeface="+mn-ea"/>
                          <a:cs typeface="+mn-cs"/>
                        </a:rPr>
                        <a:t>storitev</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načina</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63264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231491829"/>
              </p:ext>
            </p:extLst>
          </p:nvPr>
        </p:nvGraphicFramePr>
        <p:xfrm>
          <a:off x="891402" y="1393087"/>
          <a:ext cx="10409196" cy="540014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 7: </a:t>
                      </a:r>
                      <a:r>
                        <a:rPr lang="en-US" sz="4000" dirty="0" err="1"/>
                        <a:t>Opravljanje</a:t>
                      </a:r>
                      <a:r>
                        <a:rPr lang="en-US" sz="4000" dirty="0"/>
                        <a:t> </a:t>
                      </a:r>
                      <a:r>
                        <a:rPr lang="en-US" sz="4000" dirty="0" err="1"/>
                        <a:t>finančnih</a:t>
                      </a:r>
                      <a:r>
                        <a:rPr lang="en-US" sz="4000" dirty="0"/>
                        <a:t> </a:t>
                      </a:r>
                      <a:r>
                        <a:rPr lang="en-US" sz="4000" dirty="0" err="1"/>
                        <a:t>transakcij</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7.1 </a:t>
                      </a:r>
                      <a:r>
                        <a:rPr lang="en-US" b="1" dirty="0" err="1">
                          <a:solidFill>
                            <a:srgbClr val="1D71B8"/>
                          </a:solidFill>
                        </a:rPr>
                        <a:t>Plačilo</a:t>
                      </a:r>
                      <a:r>
                        <a:rPr lang="en-US" b="1" dirty="0">
                          <a:solidFill>
                            <a:srgbClr val="1D71B8"/>
                          </a:solidFill>
                        </a:rPr>
                        <a:t> </a:t>
                      </a:r>
                      <a:r>
                        <a:rPr lang="en-US" b="1" dirty="0" err="1">
                          <a:solidFill>
                            <a:srgbClr val="1D71B8"/>
                          </a:solidFill>
                        </a:rPr>
                        <a:t>preprostega</a:t>
                      </a:r>
                      <a:r>
                        <a:rPr lang="en-US" b="1" dirty="0">
                          <a:solidFill>
                            <a:srgbClr val="1D71B8"/>
                          </a:solidFill>
                        </a:rPr>
                        <a:t> </a:t>
                      </a:r>
                      <a:r>
                        <a:rPr lang="en-US" b="1" dirty="0" err="1">
                          <a:solidFill>
                            <a:srgbClr val="1D71B8"/>
                          </a:solidFill>
                        </a:rPr>
                        <a:t>računa</a:t>
                      </a:r>
                      <a:r>
                        <a:rPr lang="en-US" b="1" dirty="0">
                          <a:solidFill>
                            <a:srgbClr val="1D71B8"/>
                          </a:solidFill>
                        </a:rPr>
                        <a:t> (1 </a:t>
                      </a:r>
                      <a:r>
                        <a:rPr lang="en-US" b="1" dirty="0" err="1">
                          <a:solidFill>
                            <a:srgbClr val="1D71B8"/>
                          </a:solidFill>
                        </a:rPr>
                        <a:t>oseba</a:t>
                      </a:r>
                      <a:r>
                        <a:rPr lang="en-US" b="1" dirty="0">
                          <a:solidFill>
                            <a:srgbClr val="1D71B8"/>
                          </a:solidFill>
                        </a:rPr>
                        <a:t>, </a:t>
                      </a:r>
                      <a:r>
                        <a:rPr lang="en-US" b="1" dirty="0" err="1">
                          <a:solidFill>
                            <a:srgbClr val="1D71B8"/>
                          </a:solidFill>
                        </a:rPr>
                        <a:t>brez</a:t>
                      </a:r>
                      <a:r>
                        <a:rPr lang="en-US" b="1" dirty="0">
                          <a:solidFill>
                            <a:srgbClr val="1D71B8"/>
                          </a:solidFill>
                        </a:rPr>
                        <a:t> </a:t>
                      </a:r>
                      <a:r>
                        <a:rPr lang="en-US" b="1" dirty="0" err="1">
                          <a:solidFill>
                            <a:srgbClr val="1D71B8"/>
                          </a:solidFill>
                        </a:rPr>
                        <a:t>zapletov</a:t>
                      </a:r>
                      <a:r>
                        <a:rPr lang="en-US" b="1" dirty="0">
                          <a:solidFill>
                            <a:srgbClr val="1D71B8"/>
                          </a:solidFill>
                        </a:rPr>
                        <a:t>)</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7.1.1 </a:t>
                      </a:r>
                      <a:r>
                        <a:rPr lang="en-GB" sz="1800" kern="1200" dirty="0" err="1">
                          <a:solidFill>
                            <a:schemeClr val="dk1"/>
                          </a:solidFill>
                          <a:effectLst/>
                          <a:latin typeface="+mn-lt"/>
                          <a:ea typeface="+mn-ea"/>
                          <a:cs typeface="+mn-cs"/>
                        </a:rPr>
                        <a:t>Stranki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predstaviti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natančen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račun</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7.1.2 </a:t>
                      </a:r>
                      <a:r>
                        <a:rPr lang="en-GB" sz="1800" kern="1200" dirty="0" err="1">
                          <a:solidFill>
                            <a:schemeClr val="dk1"/>
                          </a:solidFill>
                          <a:effectLst/>
                          <a:latin typeface="+mn-lt"/>
                          <a:ea typeface="+mn-ea"/>
                          <a:cs typeface="+mn-cs"/>
                        </a:rPr>
                        <a:t>Uspešno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opraviti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gotovinsko</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kreditno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kartico</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elektronsko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denarnico</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drugo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finančno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transakcijo</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7.1.3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izpolniti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nekaj</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preprostih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zahtev</a:t>
                      </a:r>
                      <a:r>
                        <a:rPr lang="en-GB" sz="1800" kern="1200" dirty="0">
                          <a:solidFill>
                            <a:schemeClr val="dk1"/>
                          </a:solidFill>
                          <a:effectLst/>
                          <a:latin typeface="+mn-lt"/>
                          <a:ea typeface="+mn-ea"/>
                          <a:cs typeface="+mn-cs"/>
                        </a:rPr>
                        <a:t> glede </a:t>
                      </a:r>
                      <a:r>
                        <a:rPr lang="en-GB" sz="1800" kern="1200" dirty="0" err="1">
                          <a:solidFill>
                            <a:schemeClr val="dk1"/>
                          </a:solidFill>
                          <a:effectLst/>
                          <a:latin typeface="+mn-lt"/>
                          <a:ea typeface="+mn-ea"/>
                          <a:cs typeface="+mn-cs"/>
                        </a:rPr>
                        <a:t>plačila</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7.2 </a:t>
                      </a:r>
                      <a:r>
                        <a:rPr lang="en-US" b="1" dirty="0" err="1">
                          <a:solidFill>
                            <a:srgbClr val="1D71B8"/>
                          </a:solidFill>
                        </a:rPr>
                        <a:t>Plačilo</a:t>
                      </a:r>
                      <a:r>
                        <a:rPr lang="en-US" b="1" dirty="0">
                          <a:solidFill>
                            <a:srgbClr val="1D71B8"/>
                          </a:solidFill>
                        </a:rPr>
                        <a:t> </a:t>
                      </a:r>
                      <a:r>
                        <a:rPr lang="en-US" b="1" dirty="0" err="1">
                          <a:solidFill>
                            <a:srgbClr val="1D71B8"/>
                          </a:solidFill>
                        </a:rPr>
                        <a:t>računa</a:t>
                      </a:r>
                      <a:r>
                        <a:rPr lang="en-US" b="1" dirty="0">
                          <a:solidFill>
                            <a:srgbClr val="1D71B8"/>
                          </a:solidFill>
                        </a:rPr>
                        <a:t> (</a:t>
                      </a:r>
                      <a:r>
                        <a:rPr lang="en-US" b="1" dirty="0" err="1">
                          <a:solidFill>
                            <a:srgbClr val="1D71B8"/>
                          </a:solidFill>
                        </a:rPr>
                        <a:t>delitev</a:t>
                      </a:r>
                      <a:r>
                        <a:rPr lang="en-US" b="1" dirty="0">
                          <a:solidFill>
                            <a:srgbClr val="1D71B8"/>
                          </a:solidFill>
                        </a:rPr>
                        <a:t> </a:t>
                      </a:r>
                      <a:r>
                        <a:rPr lang="en-US" b="1" dirty="0" err="1">
                          <a:solidFill>
                            <a:srgbClr val="1D71B8"/>
                          </a:solidFill>
                        </a:rPr>
                        <a:t>računa</a:t>
                      </a:r>
                      <a:r>
                        <a:rPr lang="en-US" b="1" dirty="0">
                          <a:solidFill>
                            <a:srgbClr val="1D71B8"/>
                          </a:solidFill>
                        </a:rPr>
                        <a:t>)</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7.2.1 </a:t>
                      </a:r>
                      <a:r>
                        <a:rPr lang="en-GB" sz="1800" kern="1200" dirty="0" err="1">
                          <a:solidFill>
                            <a:schemeClr val="dk1"/>
                          </a:solidFill>
                          <a:effectLst/>
                          <a:latin typeface="+mn-lt"/>
                          <a:ea typeface="+mn-ea"/>
                          <a:cs typeface="+mn-cs"/>
                        </a:rPr>
                        <a:t>Uspešno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opraviti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več</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transakcij</a:t>
                      </a:r>
                      <a:r>
                        <a:rPr lang="en-GB" sz="1800" kern="1200" dirty="0">
                          <a:solidFill>
                            <a:schemeClr val="dk1"/>
                          </a:solidFill>
                          <a:effectLst/>
                          <a:latin typeface="+mn-lt"/>
                          <a:ea typeface="+mn-ea"/>
                          <a:cs typeface="+mn-cs"/>
                        </a:rPr>
                        <a:t> z </a:t>
                      </a:r>
                      <a:r>
                        <a:rPr lang="en-GB" sz="1800" kern="1200" dirty="0" err="1">
                          <a:solidFill>
                            <a:schemeClr val="dk1"/>
                          </a:solidFill>
                          <a:effectLst/>
                          <a:latin typeface="+mn-lt"/>
                          <a:ea typeface="+mn-ea"/>
                          <a:cs typeface="+mn-cs"/>
                        </a:rPr>
                        <a:t>gotovino</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kreditno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kartico</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elektronsko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denarnico</a:t>
                      </a:r>
                      <a:r>
                        <a:rPr lang="en-GB" sz="1800" kern="1200" dirty="0">
                          <a:solidFill>
                            <a:schemeClr val="dk1"/>
                          </a:solidFill>
                          <a:effectLst/>
                          <a:latin typeface="+mn-lt"/>
                          <a:ea typeface="+mn-ea"/>
                          <a:cs typeface="+mn-cs"/>
                        </a:rPr>
                        <a:t>/</a:t>
                      </a:r>
                      <a:r>
                        <a:rPr lang="en-GB" sz="1800" kern="1200" dirty="0" err="1">
                          <a:solidFill>
                            <a:schemeClr val="dk1"/>
                          </a:solidFill>
                          <a:effectLst/>
                          <a:latin typeface="+mn-lt"/>
                          <a:ea typeface="+mn-ea"/>
                          <a:cs typeface="+mn-cs"/>
                        </a:rPr>
                        <a:t>druge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finančne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transakcije</a:t>
                      </a:r>
                      <a:r>
                        <a:rPr lang="en-GB" sz="1800" kern="1200" dirty="0">
                          <a:solidFill>
                            <a:schemeClr val="dk1"/>
                          </a:solidFill>
                          <a:effectLst/>
                          <a:latin typeface="+mn-lt"/>
                          <a:ea typeface="+mn-ea"/>
                          <a:cs typeface="+mn-cs"/>
                        </a:rPr>
                        <a:t>.</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7.2.2 </a:t>
                      </a:r>
                      <a:r>
                        <a:rPr lang="pl-PL" sz="1800" kern="1200" dirty="0">
                          <a:solidFill>
                            <a:schemeClr val="dk1"/>
                          </a:solidFill>
                          <a:effectLst/>
                          <a:latin typeface="+mn-lt"/>
                          <a:ea typeface="+mn-ea"/>
                          <a:cs typeface="+mn-cs"/>
                        </a:rPr>
                        <a:t>Komunikacija z različnimi strankami na nevsiljiv način </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7.2.3 </a:t>
                      </a:r>
                      <a:r>
                        <a:rPr lang="pl-PL" sz="1800" kern="1200" dirty="0">
                          <a:solidFill>
                            <a:schemeClr val="dk1"/>
                          </a:solidFill>
                          <a:effectLst/>
                          <a:latin typeface="+mn-lt"/>
                          <a:ea typeface="+mn-ea"/>
                          <a:cs typeface="+mn-cs"/>
                        </a:rPr>
                        <a:t>Pojasniti, kdo je kaj naročil</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7.3 </a:t>
                      </a:r>
                      <a:r>
                        <a:rPr lang="en-US" b="1" dirty="0" err="1">
                          <a:solidFill>
                            <a:srgbClr val="1D71B8"/>
                          </a:solidFill>
                        </a:rPr>
                        <a:t>Plačilo</a:t>
                      </a:r>
                      <a:r>
                        <a:rPr lang="en-US" b="1" dirty="0">
                          <a:solidFill>
                            <a:srgbClr val="1D71B8"/>
                          </a:solidFill>
                        </a:rPr>
                        <a:t> </a:t>
                      </a:r>
                      <a:r>
                        <a:rPr lang="en-US" b="1" dirty="0" err="1">
                          <a:solidFill>
                            <a:srgbClr val="1D71B8"/>
                          </a:solidFill>
                        </a:rPr>
                        <a:t>zapletenega</a:t>
                      </a:r>
                      <a:r>
                        <a:rPr lang="en-US" b="1" dirty="0">
                          <a:solidFill>
                            <a:srgbClr val="1D71B8"/>
                          </a:solidFill>
                        </a:rPr>
                        <a:t> </a:t>
                      </a:r>
                      <a:r>
                        <a:rPr lang="en-US" b="1" dirty="0" err="1">
                          <a:solidFill>
                            <a:srgbClr val="1D71B8"/>
                          </a:solidFill>
                        </a:rPr>
                        <a:t>računa</a:t>
                      </a:r>
                      <a:r>
                        <a:rPr lang="en-US" b="1" dirty="0">
                          <a:solidFill>
                            <a:srgbClr val="1D71B8"/>
                          </a:solidFill>
                        </a:rPr>
                        <a:t> (</a:t>
                      </a:r>
                      <a:r>
                        <a:rPr lang="en-US" b="1" dirty="0" err="1">
                          <a:solidFill>
                            <a:srgbClr val="1D71B8"/>
                          </a:solidFill>
                        </a:rPr>
                        <a:t>račun</a:t>
                      </a:r>
                      <a:r>
                        <a:rPr lang="en-US" b="1" dirty="0">
                          <a:solidFill>
                            <a:srgbClr val="1D71B8"/>
                          </a:solidFill>
                        </a:rPr>
                        <a:t>, valuta, </a:t>
                      </a:r>
                      <a:r>
                        <a:rPr lang="en-US" b="1" dirty="0" err="1">
                          <a:solidFill>
                            <a:srgbClr val="1D71B8"/>
                          </a:solidFill>
                        </a:rPr>
                        <a:t>delitev</a:t>
                      </a:r>
                      <a:r>
                        <a:rPr lang="en-US" b="1" dirty="0">
                          <a:solidFill>
                            <a:srgbClr val="1D71B8"/>
                          </a:solidFill>
                        </a:rPr>
                        <a:t> </a:t>
                      </a:r>
                      <a:r>
                        <a:rPr lang="en-US" b="1" dirty="0" err="1">
                          <a:solidFill>
                            <a:srgbClr val="1D71B8"/>
                          </a:solidFill>
                        </a:rPr>
                        <a:t>itd</a:t>
                      </a:r>
                      <a:r>
                        <a:rPr lang="en-US" b="1" dirty="0">
                          <a:solidFill>
                            <a:srgbClr val="1D71B8"/>
                          </a:solidFill>
                        </a:rPr>
                        <a:t>.)</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7.3.1 </a:t>
                      </a:r>
                      <a:r>
                        <a:rPr lang="pl-PL" sz="1800" kern="1200" dirty="0">
                          <a:solidFill>
                            <a:schemeClr val="dk1"/>
                          </a:solidFill>
                          <a:effectLst/>
                          <a:latin typeface="+mn-lt"/>
                          <a:ea typeface="+mn-ea"/>
                          <a:cs typeface="+mn-cs"/>
                        </a:rPr>
                        <a:t>Uporabiti napravo POS za obdelavo plačila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7.3.2 </a:t>
                      </a:r>
                      <a:r>
                        <a:rPr lang="pl-PL" sz="1800" kern="1200" dirty="0">
                          <a:solidFill>
                            <a:schemeClr val="dk1"/>
                          </a:solidFill>
                          <a:effectLst/>
                          <a:latin typeface="+mn-lt"/>
                          <a:ea typeface="+mn-ea"/>
                          <a:cs typeface="+mn-cs"/>
                        </a:rPr>
                        <a:t>Izpolniti zahteve strank v zvezi s podatki na računu</a:t>
                      </a:r>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7.3.3. </a:t>
                      </a:r>
                      <a:r>
                        <a:rPr lang="it-IT" sz="1800" kern="1200" dirty="0">
                          <a:solidFill>
                            <a:schemeClr val="dk1"/>
                          </a:solidFill>
                          <a:effectLst/>
                          <a:latin typeface="+mn-lt"/>
                          <a:ea typeface="+mn-ea"/>
                          <a:cs typeface="+mn-cs"/>
                        </a:rPr>
                        <a:t>Po </a:t>
                      </a:r>
                      <a:r>
                        <a:rPr lang="it-IT" sz="1800" kern="1200" dirty="0" err="1">
                          <a:solidFill>
                            <a:schemeClr val="dk1"/>
                          </a:solidFill>
                          <a:effectLst/>
                          <a:latin typeface="+mn-lt"/>
                          <a:ea typeface="+mn-ea"/>
                          <a:cs typeface="+mn-cs"/>
                        </a:rPr>
                        <a:t>potrebi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ponuditi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možnosti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valut</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28468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7159695"/>
              </p:ext>
            </p:extLst>
          </p:nvPr>
        </p:nvGraphicFramePr>
        <p:xfrm>
          <a:off x="891402" y="1392057"/>
          <a:ext cx="10409196" cy="4335746"/>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93943">
                <a:tc gridSpan="4">
                  <a:txBody>
                    <a:bodyPr/>
                    <a:lstStyle/>
                    <a:p>
                      <a:r>
                        <a:rPr lang="en-US" sz="4000" dirty="0"/>
                        <a:t>Modul 8: </a:t>
                      </a:r>
                      <a:r>
                        <a:rPr lang="en-US" sz="4000" dirty="0" err="1"/>
                        <a:t>Reševanje</a:t>
                      </a:r>
                      <a:r>
                        <a:rPr lang="en-US" sz="4000" dirty="0"/>
                        <a:t> </a:t>
                      </a:r>
                      <a:r>
                        <a:rPr lang="en-US" sz="4000" dirty="0" err="1"/>
                        <a:t>pritožb</a:t>
                      </a:r>
                      <a:endParaRPr lang="en-US" sz="4000"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8.1 </a:t>
                      </a:r>
                      <a:r>
                        <a:rPr lang="en-US" b="1" dirty="0" err="1">
                          <a:solidFill>
                            <a:srgbClr val="1D71B8"/>
                          </a:solidFill>
                        </a:rPr>
                        <a:t>Reševanje</a:t>
                      </a:r>
                      <a:r>
                        <a:rPr lang="en-US" b="1" dirty="0">
                          <a:solidFill>
                            <a:srgbClr val="1D71B8"/>
                          </a:solidFill>
                        </a:rPr>
                        <a:t> z </a:t>
                      </a:r>
                      <a:r>
                        <a:rPr lang="en-US" b="1" dirty="0" err="1">
                          <a:solidFill>
                            <a:srgbClr val="1D71B8"/>
                          </a:solidFill>
                        </a:rPr>
                        <a:t>dejanji</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8.1.1 </a:t>
                      </a:r>
                      <a:r>
                        <a:rPr lang="en-GB" sz="1800" kern="1200" dirty="0" err="1">
                          <a:solidFill>
                            <a:schemeClr val="dk1"/>
                          </a:solidFill>
                          <a:effectLst/>
                          <a:latin typeface="+mn-lt"/>
                          <a:ea typeface="+mn-ea"/>
                          <a:cs typeface="+mn-cs"/>
                        </a:rPr>
                        <a:t>Ustrezna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potrditi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pritožbo</a:t>
                      </a:r>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8.1.2 </a:t>
                      </a:r>
                      <a:r>
                        <a:rPr lang="fi-FI" sz="1800" kern="1200" dirty="0">
                          <a:solidFill>
                            <a:schemeClr val="dk1"/>
                          </a:solidFill>
                          <a:effectLst/>
                          <a:latin typeface="+mn-lt"/>
                          <a:ea typeface="+mn-ea"/>
                          <a:cs typeface="+mn-cs"/>
                        </a:rPr>
                        <a:t>Oblikovati rešitev in jo sporočiti stranki</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8.1.3 </a:t>
                      </a:r>
                      <a:r>
                        <a:rPr lang="en-GB" sz="1800" kern="1200" dirty="0" err="1">
                          <a:solidFill>
                            <a:schemeClr val="dk1"/>
                          </a:solidFill>
                          <a:effectLst/>
                          <a:latin typeface="+mn-lt"/>
                          <a:ea typeface="+mn-ea"/>
                          <a:cs typeface="+mn-cs"/>
                        </a:rPr>
                        <a:t>Obvestiti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stranko</a:t>
                      </a:r>
                      <a:r>
                        <a:rPr lang="en-GB" sz="1800" kern="1200" dirty="0">
                          <a:solidFill>
                            <a:schemeClr val="dk1"/>
                          </a:solidFill>
                          <a:effectLst/>
                          <a:latin typeface="+mn-lt"/>
                          <a:ea typeface="+mn-ea"/>
                          <a:cs typeface="+mn-cs"/>
                        </a:rPr>
                        <a:t>, da je </a:t>
                      </a:r>
                      <a:r>
                        <a:rPr lang="en-GB" sz="1800" kern="1200" dirty="0" err="1">
                          <a:solidFill>
                            <a:schemeClr val="dk1"/>
                          </a:solidFill>
                          <a:effectLst/>
                          <a:latin typeface="+mn-lt"/>
                          <a:ea typeface="+mn-ea"/>
                          <a:cs typeface="+mn-cs"/>
                        </a:rPr>
                        <a:t>bila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naloga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opravljena</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8.2 </a:t>
                      </a:r>
                      <a:r>
                        <a:rPr lang="en-US" b="1" dirty="0" err="1">
                          <a:solidFill>
                            <a:srgbClr val="1D71B8"/>
                          </a:solidFill>
                        </a:rPr>
                        <a:t>Obravnava</a:t>
                      </a:r>
                      <a:r>
                        <a:rPr lang="en-US" b="1" dirty="0">
                          <a:solidFill>
                            <a:srgbClr val="1D71B8"/>
                          </a:solidFill>
                        </a:rPr>
                        <a:t> </a:t>
                      </a:r>
                      <a:r>
                        <a:rPr lang="en-US" b="1" dirty="0" err="1">
                          <a:solidFill>
                            <a:srgbClr val="1D71B8"/>
                          </a:solidFill>
                        </a:rPr>
                        <a:t>pisne</a:t>
                      </a:r>
                      <a:r>
                        <a:rPr lang="en-US" b="1" dirty="0">
                          <a:solidFill>
                            <a:srgbClr val="1D71B8"/>
                          </a:solidFill>
                        </a:rPr>
                        <a:t> </a:t>
                      </a:r>
                      <a:r>
                        <a:rPr lang="en-US" b="1" dirty="0" err="1">
                          <a:solidFill>
                            <a:srgbClr val="1D71B8"/>
                          </a:solidFill>
                        </a:rPr>
                        <a:t>pritožbe</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8.2.1 </a:t>
                      </a:r>
                      <a:r>
                        <a:rPr lang="en-GB" sz="1800" kern="1200" dirty="0" err="1">
                          <a:solidFill>
                            <a:schemeClr val="dk1"/>
                          </a:solidFill>
                          <a:effectLst/>
                          <a:latin typeface="+mn-lt"/>
                          <a:ea typeface="+mn-ea"/>
                          <a:cs typeface="+mn-cs"/>
                        </a:rPr>
                        <a:t>Razumeti</a:t>
                      </a:r>
                      <a:r>
                        <a:rPr lang="en-GB" sz="1800" kern="1200" dirty="0">
                          <a:solidFill>
                            <a:schemeClr val="dk1"/>
                          </a:solidFill>
                          <a:effectLst/>
                          <a:latin typeface="+mn-lt"/>
                          <a:ea typeface="+mn-ea"/>
                          <a:cs typeface="+mn-cs"/>
                        </a:rPr>
                        <a:t> pismo in </a:t>
                      </a:r>
                      <a:r>
                        <a:rPr lang="en-GB" sz="1800" kern="1200" dirty="0" err="1">
                          <a:solidFill>
                            <a:schemeClr val="dk1"/>
                          </a:solidFill>
                          <a:effectLst/>
                          <a:latin typeface="+mn-lt"/>
                          <a:ea typeface="+mn-ea"/>
                          <a:cs typeface="+mn-cs"/>
                        </a:rPr>
                        <a:t>na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kratko</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predstaviti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rešitev</a:t>
                      </a:r>
                      <a:r>
                        <a:rPr lang="en-GB" sz="1800" kern="1200" dirty="0">
                          <a:solidFill>
                            <a:schemeClr val="dk1"/>
                          </a:solidFill>
                          <a:effectLst/>
                          <a:latin typeface="+mn-lt"/>
                          <a:ea typeface="+mn-ea"/>
                          <a:cs typeface="+mn-cs"/>
                        </a:rPr>
                        <a:t>, ki jo je </a:t>
                      </a:r>
                      <a:r>
                        <a:rPr lang="en-GB" sz="1800" kern="1200" dirty="0" err="1">
                          <a:solidFill>
                            <a:schemeClr val="dk1"/>
                          </a:solidFill>
                          <a:effectLst/>
                          <a:latin typeface="+mn-lt"/>
                          <a:ea typeface="+mn-ea"/>
                          <a:cs typeface="+mn-cs"/>
                        </a:rPr>
                        <a:t>treba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sprejeti</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8.2.2 </a:t>
                      </a:r>
                      <a:r>
                        <a:rPr lang="pl-PL" sz="1800" kern="1200" dirty="0">
                          <a:solidFill>
                            <a:schemeClr val="dk1"/>
                          </a:solidFill>
                          <a:effectLst/>
                          <a:latin typeface="+mn-lt"/>
                          <a:ea typeface="+mn-ea"/>
                          <a:cs typeface="+mn-cs"/>
                        </a:rPr>
                        <a:t>Uporabiti ustrezen tona za komuniciranje s stranko prek e-pošte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8.2.3 </a:t>
                      </a:r>
                      <a:r>
                        <a:rPr lang="en-GB" sz="1800" kern="1200" dirty="0" err="1">
                          <a:solidFill>
                            <a:schemeClr val="dk1"/>
                          </a:solidFill>
                          <a:effectLst/>
                          <a:latin typeface="+mn-lt"/>
                          <a:ea typeface="+mn-ea"/>
                          <a:cs typeface="+mn-cs"/>
                        </a:rPr>
                        <a:t>Nadalje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spremljati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npr</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preveriti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so </a:t>
                      </a:r>
                      <a:r>
                        <a:rPr lang="en-GB" sz="1800" kern="1200" dirty="0" err="1">
                          <a:solidFill>
                            <a:schemeClr val="dk1"/>
                          </a:solidFill>
                          <a:effectLst/>
                          <a:latin typeface="+mn-lt"/>
                          <a:ea typeface="+mn-ea"/>
                          <a:cs typeface="+mn-cs"/>
                        </a:rPr>
                        <a:t>ukrepi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zadovoljili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potrebe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stranke</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8.3 </a:t>
                      </a:r>
                      <a:r>
                        <a:rPr lang="en-US" b="1" dirty="0" err="1">
                          <a:solidFill>
                            <a:srgbClr val="1D71B8"/>
                          </a:solidFill>
                        </a:rPr>
                        <a:t>Reševanje</a:t>
                      </a:r>
                      <a:r>
                        <a:rPr lang="en-US" b="1" dirty="0">
                          <a:solidFill>
                            <a:srgbClr val="1D71B8"/>
                          </a:solidFill>
                        </a:rPr>
                        <a:t> s </a:t>
                      </a:r>
                      <a:r>
                        <a:rPr lang="en-US" b="1" dirty="0" err="1">
                          <a:solidFill>
                            <a:srgbClr val="1D71B8"/>
                          </a:solidFill>
                        </a:rPr>
                        <a:t>pogajanji</a:t>
                      </a:r>
                      <a:r>
                        <a:rPr lang="en-US" b="1" dirty="0">
                          <a:solidFill>
                            <a:srgbClr val="1D71B8"/>
                          </a:solidFill>
                        </a:rPr>
                        <a:t> in </a:t>
                      </a:r>
                      <a:r>
                        <a:rPr lang="en-US" b="1" dirty="0" err="1">
                          <a:solidFill>
                            <a:srgbClr val="1D71B8"/>
                          </a:solidFill>
                        </a:rPr>
                        <a:t>rešitvami</a:t>
                      </a:r>
                      <a:endParaRPr lang="sl-SI" b="1" dirty="0">
                        <a:solidFill>
                          <a:srgbClr val="1D71B8"/>
                        </a:solidFill>
                      </a:endParaRPr>
                    </a:p>
                    <a:p>
                      <a:r>
                        <a:rPr lang="pl-PL" sz="1400" b="0" i="1" dirty="0">
                          <a:solidFill>
                            <a:srgbClr val="1D71B8"/>
                          </a:solidFill>
                        </a:rPr>
                        <a:t>Ob koncu tega modula bodo učenci bolje znali...</a:t>
                      </a:r>
                      <a:endParaRPr lang="en-US" sz="1400" b="0" i="1" dirty="0">
                        <a:solidFill>
                          <a:srgbClr val="1D71B8"/>
                        </a:solidFill>
                      </a:endParaRP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8.3.1 </a:t>
                      </a:r>
                      <a:r>
                        <a:rPr lang="it-IT" sz="1800" kern="1200" dirty="0" err="1">
                          <a:solidFill>
                            <a:schemeClr val="dk1"/>
                          </a:solidFill>
                          <a:effectLst/>
                          <a:latin typeface="+mn-lt"/>
                          <a:ea typeface="+mn-ea"/>
                          <a:cs typeface="+mn-cs"/>
                        </a:rPr>
                        <a:t>Opisati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pritožbo</a:t>
                      </a:r>
                      <a:r>
                        <a:rPr lang="it-IT" sz="1800" kern="1200" dirty="0">
                          <a:solidFill>
                            <a:schemeClr val="dk1"/>
                          </a:solidFill>
                          <a:effectLst/>
                          <a:latin typeface="+mn-lt"/>
                          <a:ea typeface="+mn-ea"/>
                          <a:cs typeface="+mn-cs"/>
                        </a:rPr>
                        <a:t> z </a:t>
                      </a:r>
                      <a:r>
                        <a:rPr lang="it-IT" sz="1800" kern="1200" dirty="0" err="1">
                          <a:solidFill>
                            <a:schemeClr val="dk1"/>
                          </a:solidFill>
                          <a:effectLst/>
                          <a:latin typeface="+mn-lt"/>
                          <a:ea typeface="+mn-ea"/>
                          <a:cs typeface="+mn-cs"/>
                        </a:rPr>
                        <a:t>lastnimi</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besedami</a:t>
                      </a:r>
                      <a:r>
                        <a:rPr lang="it-IT" sz="1800" kern="1200" dirty="0">
                          <a:solidFill>
                            <a:schemeClr val="dk1"/>
                          </a:solidFill>
                          <a:effectLst/>
                          <a:latin typeface="+mn-lt"/>
                          <a:ea typeface="+mn-ea"/>
                          <a:cs typeface="+mn-cs"/>
                        </a:rPr>
                        <a:t>, da </a:t>
                      </a:r>
                      <a:r>
                        <a:rPr lang="it-IT" sz="1800" kern="1200" dirty="0" err="1">
                          <a:solidFill>
                            <a:schemeClr val="dk1"/>
                          </a:solidFill>
                          <a:effectLst/>
                          <a:latin typeface="+mn-lt"/>
                          <a:ea typeface="+mn-ea"/>
                          <a:cs typeface="+mn-cs"/>
                        </a:rPr>
                        <a:t>preverite</a:t>
                      </a:r>
                      <a:r>
                        <a:rPr lang="it-IT" sz="1800" kern="1200" dirty="0">
                          <a:solidFill>
                            <a:schemeClr val="dk1"/>
                          </a:solidFill>
                          <a:effectLst/>
                          <a:latin typeface="+mn-lt"/>
                          <a:ea typeface="+mn-ea"/>
                          <a:cs typeface="+mn-cs"/>
                        </a:rPr>
                        <a:t> </a:t>
                      </a:r>
                      <a:r>
                        <a:rPr lang="it-IT" sz="1800" kern="1200" dirty="0" err="1">
                          <a:solidFill>
                            <a:schemeClr val="dk1"/>
                          </a:solidFill>
                          <a:effectLst/>
                          <a:latin typeface="+mn-lt"/>
                          <a:ea typeface="+mn-ea"/>
                          <a:cs typeface="+mn-cs"/>
                        </a:rPr>
                        <a:t>razumevanje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8.3.2 </a:t>
                      </a:r>
                      <a:r>
                        <a:rPr lang="en-GB" sz="1800" kern="1200" dirty="0" err="1">
                          <a:solidFill>
                            <a:schemeClr val="dk1"/>
                          </a:solidFill>
                          <a:effectLst/>
                          <a:latin typeface="+mn-lt"/>
                          <a:ea typeface="+mn-ea"/>
                          <a:cs typeface="+mn-cs"/>
                        </a:rPr>
                        <a:t>Posredovati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pritožbe</a:t>
                      </a:r>
                      <a:r>
                        <a:rPr lang="en-GB" sz="1800" kern="1200" dirty="0">
                          <a:solidFill>
                            <a:schemeClr val="dk1"/>
                          </a:solidFill>
                          <a:effectLst/>
                          <a:latin typeface="+mn-lt"/>
                          <a:ea typeface="+mn-ea"/>
                          <a:cs typeface="+mn-cs"/>
                        </a:rPr>
                        <a:t> in/</a:t>
                      </a:r>
                      <a:r>
                        <a:rPr lang="en-GB" sz="1800" kern="1200" dirty="0" err="1">
                          <a:solidFill>
                            <a:schemeClr val="dk1"/>
                          </a:solidFill>
                          <a:effectLst/>
                          <a:latin typeface="+mn-lt"/>
                          <a:ea typeface="+mn-ea"/>
                          <a:cs typeface="+mn-cs"/>
                        </a:rPr>
                        <a:t>ali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rešitev</a:t>
                      </a:r>
                      <a:r>
                        <a:rPr lang="en-GB" sz="1800" kern="1200" dirty="0">
                          <a:solidFill>
                            <a:schemeClr val="dk1"/>
                          </a:solidFill>
                          <a:effectLst/>
                          <a:latin typeface="+mn-lt"/>
                          <a:ea typeface="+mn-ea"/>
                          <a:cs typeface="+mn-cs"/>
                        </a:rPr>
                        <a:t> med </a:t>
                      </a:r>
                      <a:r>
                        <a:rPr lang="en-GB" sz="1800" kern="1200" dirty="0" err="1">
                          <a:solidFill>
                            <a:schemeClr val="dk1"/>
                          </a:solidFill>
                          <a:effectLst/>
                          <a:latin typeface="+mn-lt"/>
                          <a:ea typeface="+mn-ea"/>
                          <a:cs typeface="+mn-cs"/>
                        </a:rPr>
                        <a:t>stranko</a:t>
                      </a:r>
                      <a:r>
                        <a:rPr lang="en-GB" sz="1800" kern="1200" dirty="0">
                          <a:solidFill>
                            <a:schemeClr val="dk1"/>
                          </a:solidFill>
                          <a:effectLst/>
                          <a:latin typeface="+mn-lt"/>
                          <a:ea typeface="+mn-ea"/>
                          <a:cs typeface="+mn-cs"/>
                        </a:rPr>
                        <a:t> in </a:t>
                      </a:r>
                      <a:r>
                        <a:rPr lang="en-GB" sz="1800" kern="1200" dirty="0" err="1">
                          <a:solidFill>
                            <a:schemeClr val="dk1"/>
                          </a:solidFill>
                          <a:effectLst/>
                          <a:latin typeface="+mn-lt"/>
                          <a:ea typeface="+mn-ea"/>
                          <a:cs typeface="+mn-cs"/>
                        </a:rPr>
                        <a:t>vodstvom</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8.3.3 </a:t>
                      </a:r>
                      <a:r>
                        <a:rPr lang="en-GB" sz="1800" kern="1200" dirty="0" err="1">
                          <a:solidFill>
                            <a:schemeClr val="dk1"/>
                          </a:solidFill>
                          <a:effectLst/>
                          <a:latin typeface="+mn-lt"/>
                          <a:ea typeface="+mn-ea"/>
                          <a:cs typeface="+mn-cs"/>
                        </a:rPr>
                        <a:t>Pogajati</a:t>
                      </a:r>
                      <a:r>
                        <a:rPr lang="en-GB" sz="1800" kern="1200" dirty="0">
                          <a:solidFill>
                            <a:schemeClr val="dk1"/>
                          </a:solidFill>
                          <a:effectLst/>
                          <a:latin typeface="+mn-lt"/>
                          <a:ea typeface="+mn-ea"/>
                          <a:cs typeface="+mn-cs"/>
                        </a:rPr>
                        <a:t> </a:t>
                      </a:r>
                      <a:r>
                        <a:rPr lang="sl-SI" sz="1800" kern="1200" dirty="0">
                          <a:solidFill>
                            <a:schemeClr val="dk1"/>
                          </a:solidFill>
                          <a:effectLst/>
                          <a:latin typeface="+mn-lt"/>
                          <a:ea typeface="+mn-ea"/>
                          <a:cs typeface="+mn-cs"/>
                        </a:rPr>
                        <a:t>se </a:t>
                      </a:r>
                      <a:r>
                        <a:rPr lang="en-GB" sz="1800" kern="1200" dirty="0">
                          <a:solidFill>
                            <a:schemeClr val="dk1"/>
                          </a:solidFill>
                          <a:effectLst/>
                          <a:latin typeface="+mn-lt"/>
                          <a:ea typeface="+mn-ea"/>
                          <a:cs typeface="+mn-cs"/>
                        </a:rPr>
                        <a:t>o </a:t>
                      </a:r>
                      <a:r>
                        <a:rPr lang="en-GB" sz="1800" kern="1200" dirty="0" err="1">
                          <a:solidFill>
                            <a:schemeClr val="dk1"/>
                          </a:solidFill>
                          <a:effectLst/>
                          <a:latin typeface="+mn-lt"/>
                          <a:ea typeface="+mn-ea"/>
                          <a:cs typeface="+mn-cs"/>
                        </a:rPr>
                        <a:t>sprejemljivi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rešitvi</a:t>
                      </a:r>
                      <a:r>
                        <a:rPr lang="en-GB" sz="1800" kern="1200" dirty="0">
                          <a:solidFill>
                            <a:schemeClr val="dk1"/>
                          </a:solidFill>
                          <a:effectLst/>
                          <a:latin typeface="+mn-lt"/>
                          <a:ea typeface="+mn-ea"/>
                          <a:cs typeface="+mn-cs"/>
                        </a:rPr>
                        <a:t> v </a:t>
                      </a:r>
                      <a:r>
                        <a:rPr lang="en-GB" sz="1800" kern="1200" dirty="0" err="1">
                          <a:solidFill>
                            <a:schemeClr val="dk1"/>
                          </a:solidFill>
                          <a:effectLst/>
                          <a:latin typeface="+mn-lt"/>
                          <a:ea typeface="+mn-ea"/>
                          <a:cs typeface="+mn-cs"/>
                        </a:rPr>
                        <a:t>okviru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omejitev</a:t>
                      </a:r>
                      <a:r>
                        <a:rPr lang="en-GB" sz="1800" kern="1200" dirty="0">
                          <a:solidFill>
                            <a:schemeClr val="dk1"/>
                          </a:solidFill>
                          <a:effectLst/>
                          <a:latin typeface="+mn-lt"/>
                          <a:ea typeface="+mn-ea"/>
                          <a:cs typeface="+mn-cs"/>
                        </a:rPr>
                        <a:t>, ki </a:t>
                      </a:r>
                      <a:r>
                        <a:rPr lang="en-GB" sz="1800" kern="1200" dirty="0" err="1">
                          <a:solidFill>
                            <a:schemeClr val="dk1"/>
                          </a:solidFill>
                          <a:effectLst/>
                          <a:latin typeface="+mn-lt"/>
                          <a:ea typeface="+mn-ea"/>
                          <a:cs typeface="+mn-cs"/>
                        </a:rPr>
                        <a:t>jih</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določi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vodstvo</a:t>
                      </a:r>
                      <a:endParaRPr lang="en-GB" sz="1800" kern="1200" dirty="0">
                        <a:solidFill>
                          <a:schemeClr val="dk1"/>
                        </a:solidFill>
                        <a:effectLst/>
                        <a:latin typeface="+mn-lt"/>
                        <a:ea typeface="+mn-ea"/>
                        <a:cs typeface="+mn-cs"/>
                      </a:endParaRP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46313450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TotalTime>
  <Words>1383</Words>
  <Application>Microsoft Office PowerPoint</Application>
  <PresentationFormat>Širokozaslonsko</PresentationFormat>
  <Paragraphs>163</Paragraphs>
  <Slides>11</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11</vt:i4>
      </vt:variant>
    </vt:vector>
  </HeadingPairs>
  <TitlesOfParts>
    <vt:vector size="15" baseType="lpstr">
      <vt:lpstr>Arial</vt:lpstr>
      <vt:lpstr>Calibri</vt:lpstr>
      <vt:lpstr>corbel</vt: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TASK-BASED LANGUAGE LEARNING FOR TOURISM</dc:title>
  <dc:creator>Tina Ojsteršek</dc:creator>
  <cp:lastModifiedBy>Tina Ojsteršek</cp:lastModifiedBy>
  <cp:revision>19</cp:revision>
  <dcterms:created xsi:type="dcterms:W3CDTF">2022-09-05T06:47:46Z</dcterms:created>
  <dcterms:modified xsi:type="dcterms:W3CDTF">2023-05-24T14:01:14Z</dcterms:modified>
</cp:coreProperties>
</file>