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0" r:id="rId3"/>
    <p:sldId id="272" r:id="rId4"/>
    <p:sldId id="273" r:id="rId5"/>
    <p:sldId id="274" r:id="rId6"/>
    <p:sldId id="275" r:id="rId7"/>
    <p:sldId id="276" r:id="rId8"/>
    <p:sldId id="277" r:id="rId9"/>
    <p:sldId id="278" r:id="rId10"/>
    <p:sldId id="279" r:id="rId11"/>
    <p:sldId id="280" r:id="rId12"/>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71B8"/>
    <a:srgbClr val="95C1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0" autoAdjust="0"/>
    <p:restoredTop sz="94660"/>
  </p:normalViewPr>
  <p:slideViewPr>
    <p:cSldViewPr snapToGrid="0">
      <p:cViewPr varScale="1">
        <p:scale>
          <a:sx n="82" d="100"/>
          <a:sy n="82" d="100"/>
        </p:scale>
        <p:origin x="108"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1EE1435-3CE0-CA91-90B0-2F89AFF7CC89}"/>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7B88889E-1212-EDED-E807-A60E5DA8CE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42C4C48-B0A1-3108-1DA1-F9E463267A3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BB6808F-4AF7-10B8-39A8-D3FDCF4A064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999792E-E779-E44C-9E6B-7DC7FF7A2364}"/>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cxnSp>
        <p:nvCxnSpPr>
          <p:cNvPr id="8" name="Raven povezovalnik 7">
            <a:extLst>
              <a:ext uri="{FF2B5EF4-FFF2-40B4-BE49-F238E27FC236}">
                <a16:creationId xmlns:a16="http://schemas.microsoft.com/office/drawing/2014/main" id="{152E50F7-58CD-FE0A-DEA9-E4ABC2E9A97C}"/>
              </a:ext>
            </a:extLst>
          </p:cNvPr>
          <p:cNvCxnSpPr/>
          <p:nvPr userDrawn="1"/>
        </p:nvCxnSpPr>
        <p:spPr>
          <a:xfrm>
            <a:off x="0" y="6192982"/>
            <a:ext cx="12192000" cy="0"/>
          </a:xfrm>
          <a:prstGeom prst="line">
            <a:avLst/>
          </a:prstGeom>
          <a:ln>
            <a:solidFill>
              <a:srgbClr val="1D71B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5516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18544E-D88B-861E-1EAD-4115170BC643}"/>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6B79BCFC-4A20-E35C-2C08-C02CDF1FF02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3E25A1F-84F6-0083-332C-196C95BC9F5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3453964C-9141-E62C-261B-ADC677A0A20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D03330B-1F97-2159-02BF-F0B619102A6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923027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F2DDAE14-7670-9967-4CA6-0813ACFD6890}"/>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A179C122-BADB-BCBD-F585-89D6E33708AF}"/>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3DC7ACDD-4363-F0F2-A0FD-081A944090B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55F0487C-72FD-A101-E6D1-893E21DFC97F}"/>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C0E82B18-0C00-53C4-20BB-9806EA2CC02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52264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365D10-A392-AB51-E23E-78F3CFFECBC7}"/>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CC2582A-2873-BBCD-B5D5-FE593DC21860}"/>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številke diapozitiva 3">
            <a:extLst>
              <a:ext uri="{FF2B5EF4-FFF2-40B4-BE49-F238E27FC236}">
                <a16:creationId xmlns:a16="http://schemas.microsoft.com/office/drawing/2014/main" id="{D3EF520A-3773-AAA1-4F07-6506A93C18B6}"/>
              </a:ext>
            </a:extLst>
          </p:cNvPr>
          <p:cNvSpPr>
            <a:spLocks noGrp="1"/>
          </p:cNvSpPr>
          <p:nvPr>
            <p:ph type="sldNum" sz="quarter" idx="11"/>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2120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FF9A7-310E-59A3-B362-C4990E206CA6}"/>
              </a:ext>
            </a:extLst>
          </p:cNvPr>
          <p:cNvSpPr>
            <a:spLocks noGrp="1"/>
          </p:cNvSpPr>
          <p:nvPr>
            <p:ph type="title"/>
          </p:nvPr>
        </p:nvSpPr>
        <p:spPr>
          <a:xfrm>
            <a:off x="838200" y="1281802"/>
            <a:ext cx="10515600" cy="1325563"/>
          </a:xfrm>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EB24CF6B-41DC-5E94-AF5D-CEEE317F696C}"/>
              </a:ext>
            </a:extLst>
          </p:cNvPr>
          <p:cNvSpPr>
            <a:spLocks noGrp="1"/>
          </p:cNvSpPr>
          <p:nvPr>
            <p:ph idx="1"/>
          </p:nvPr>
        </p:nvSpPr>
        <p:spPr>
          <a:xfrm>
            <a:off x="838200" y="2648197"/>
            <a:ext cx="10515600" cy="3528766"/>
          </a:xfrm>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noge 4">
            <a:extLst>
              <a:ext uri="{FF2B5EF4-FFF2-40B4-BE49-F238E27FC236}">
                <a16:creationId xmlns:a16="http://schemas.microsoft.com/office/drawing/2014/main" id="{3AEC46F5-D95E-82DE-D833-8ECFC46DC513}"/>
              </a:ext>
            </a:extLst>
          </p:cNvPr>
          <p:cNvSpPr>
            <a:spLocks noGrp="1"/>
          </p:cNvSpPr>
          <p:nvPr>
            <p:ph type="ftr" sz="quarter" idx="11"/>
          </p:nvPr>
        </p:nvSpPr>
        <p:spPr>
          <a:xfrm>
            <a:off x="2113807" y="6351506"/>
            <a:ext cx="6627421" cy="365125"/>
          </a:xfrm>
        </p:spPr>
        <p:txBody>
          <a:bodyPr/>
          <a:lstStyle/>
          <a:p>
            <a:endParaRPr lang="sl-SI" dirty="0"/>
          </a:p>
        </p:txBody>
      </p:sp>
      <p:cxnSp>
        <p:nvCxnSpPr>
          <p:cNvPr id="7" name="Raven povezovalnik 6">
            <a:extLst>
              <a:ext uri="{FF2B5EF4-FFF2-40B4-BE49-F238E27FC236}">
                <a16:creationId xmlns:a16="http://schemas.microsoft.com/office/drawing/2014/main" id="{282A639F-61BA-7CA0-A05F-F29C4BFD6837}"/>
              </a:ext>
            </a:extLst>
          </p:cNvPr>
          <p:cNvCxnSpPr/>
          <p:nvPr userDrawn="1"/>
        </p:nvCxnSpPr>
        <p:spPr>
          <a:xfrm>
            <a:off x="0" y="6264234"/>
            <a:ext cx="12192000" cy="0"/>
          </a:xfrm>
          <a:prstGeom prst="line">
            <a:avLst/>
          </a:prstGeom>
          <a:ln w="12700">
            <a:solidFill>
              <a:srgbClr val="1D71B8"/>
            </a:solidFill>
            <a:prstDash val="solid"/>
          </a:ln>
        </p:spPr>
        <p:style>
          <a:lnRef idx="1">
            <a:schemeClr val="accent1"/>
          </a:lnRef>
          <a:fillRef idx="0">
            <a:schemeClr val="accent1"/>
          </a:fillRef>
          <a:effectRef idx="0">
            <a:schemeClr val="accent1"/>
          </a:effectRef>
          <a:fontRef idx="minor">
            <a:schemeClr val="tx1"/>
          </a:fontRef>
        </p:style>
      </p:cxnSp>
      <p:sp>
        <p:nvSpPr>
          <p:cNvPr id="8" name="Pravokotnik 7">
            <a:extLst>
              <a:ext uri="{FF2B5EF4-FFF2-40B4-BE49-F238E27FC236}">
                <a16:creationId xmlns:a16="http://schemas.microsoft.com/office/drawing/2014/main" id="{9614944F-E9AF-3A22-03B6-FB82C29C3F59}"/>
              </a:ext>
            </a:extLst>
          </p:cNvPr>
          <p:cNvSpPr/>
          <p:nvPr userDrawn="1"/>
        </p:nvSpPr>
        <p:spPr>
          <a:xfrm>
            <a:off x="0" y="1068967"/>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379258294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59C6B1-E9D3-2049-5CBA-DC255960DAF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4A121003-3C55-D9D3-2A76-2910E36A0C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E0B054F6-3351-DF30-43CF-2A167B0D64EB}"/>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5" name="Označba mesta noge 4">
            <a:extLst>
              <a:ext uri="{FF2B5EF4-FFF2-40B4-BE49-F238E27FC236}">
                <a16:creationId xmlns:a16="http://schemas.microsoft.com/office/drawing/2014/main" id="{7FAD63A6-185F-42DC-E944-1723E55B1448}"/>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EBEF0E7-131E-8653-33BF-C12D32BAEC6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
        <p:nvSpPr>
          <p:cNvPr id="8" name="Pravokotnik 7">
            <a:extLst>
              <a:ext uri="{FF2B5EF4-FFF2-40B4-BE49-F238E27FC236}">
                <a16:creationId xmlns:a16="http://schemas.microsoft.com/office/drawing/2014/main" id="{DFA2D606-4064-06AB-F5BA-299C4CA84DAE}"/>
              </a:ext>
            </a:extLst>
          </p:cNvPr>
          <p:cNvSpPr/>
          <p:nvPr userDrawn="1"/>
        </p:nvSpPr>
        <p:spPr>
          <a:xfrm>
            <a:off x="1" y="1128171"/>
            <a:ext cx="1033152" cy="112800"/>
          </a:xfrm>
          <a:prstGeom prst="rect">
            <a:avLst/>
          </a:prstGeom>
          <a:solidFill>
            <a:srgbClr val="95C11F"/>
          </a:solidFill>
          <a:ln>
            <a:solidFill>
              <a:srgbClr val="95C11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Tree>
    <p:extLst>
      <p:ext uri="{BB962C8B-B14F-4D97-AF65-F5344CB8AC3E}">
        <p14:creationId xmlns:p14="http://schemas.microsoft.com/office/powerpoint/2010/main" val="4771248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8DD565-52AE-36D3-4DC1-F56CC44FF99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8061B8AB-61D6-CB47-807E-329D15F9938A}"/>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F0EB6331-224D-3F8A-C454-5662C6DB2E11}"/>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0D1C13E9-5F71-63DB-3BCC-865F67D91199}"/>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478DB4EA-8C09-1CE1-0013-ABE39C093E66}"/>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5F90FF6-CB6D-4C4C-5094-F553E12D436C}"/>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57331536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2605CF-1EC5-84A5-115F-01C175E4EB80}"/>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8C54D0F-8595-2B4C-5A83-0CB1E2F9F4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4AC416E6-CA37-E1FE-237D-7D991C4EFE39}"/>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14262363-5065-8DD4-4B8B-6DF5EB14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A58BFA32-0F6B-D8CF-2780-95842F6B24E5}"/>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8B4E8A03-C704-FE4D-00A7-9739925CCAF7}"/>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8" name="Označba mesta noge 7">
            <a:extLst>
              <a:ext uri="{FF2B5EF4-FFF2-40B4-BE49-F238E27FC236}">
                <a16:creationId xmlns:a16="http://schemas.microsoft.com/office/drawing/2014/main" id="{555C5149-AF08-F9E1-A6A5-E2A0AB51F896}"/>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BAC6E518-057E-0B55-5201-564A1889BB89}"/>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616372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9C93377-2C04-F97C-BFBB-FC2A8514887D}"/>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1EA640A0-0FDE-7F13-7CD1-F7DB6ED615E1}"/>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4" name="Označba mesta noge 3">
            <a:extLst>
              <a:ext uri="{FF2B5EF4-FFF2-40B4-BE49-F238E27FC236}">
                <a16:creationId xmlns:a16="http://schemas.microsoft.com/office/drawing/2014/main" id="{1CD819DA-4743-D6BA-B770-3EE491968B5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B0C6B07F-6968-A099-7F55-697FAE34F2CA}"/>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5031396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D956E8B4-3058-92A7-81CE-383A98FF435F}"/>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3" name="Označba mesta noge 2">
            <a:extLst>
              <a:ext uri="{FF2B5EF4-FFF2-40B4-BE49-F238E27FC236}">
                <a16:creationId xmlns:a16="http://schemas.microsoft.com/office/drawing/2014/main" id="{BD9012E2-EDE8-AB71-C916-3F6C2F63AEEE}"/>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712A796-DA41-E016-9D34-015AE848B222}"/>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5210976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31F62E-7A38-EC0A-7CF0-58F5ABA96A2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FB1022F5-63CC-59B4-72AD-E0B6AF334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9BC0656-BE63-9FBB-D84A-A42284FEC4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92D400D-7063-F484-BAEF-BE062EA8F60C}"/>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342EA384-FFCD-1A5D-7952-1864D258CEDD}"/>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9F33F96-F87C-17C8-4287-E5EC8D632A0E}"/>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5487810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4FDEF16-F941-1677-82A3-9BB8F849ED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BE8A0D83-25A1-346E-FCA3-5EF8C7FD57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7DDC3D4-1AF9-D907-8142-37BC7032B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CB79D453-5294-95F6-C34A-51473EEF2B0D}"/>
              </a:ext>
            </a:extLst>
          </p:cNvPr>
          <p:cNvSpPr>
            <a:spLocks noGrp="1"/>
          </p:cNvSpPr>
          <p:nvPr>
            <p:ph type="dt" sz="half" idx="10"/>
          </p:nvPr>
        </p:nvSpPr>
        <p:spPr>
          <a:xfrm>
            <a:off x="838200" y="6356350"/>
            <a:ext cx="2743200" cy="365125"/>
          </a:xfrm>
          <a:prstGeom prst="rect">
            <a:avLst/>
          </a:prstGeom>
        </p:spPr>
        <p:txBody>
          <a:bodyPr/>
          <a:lstStyle/>
          <a:p>
            <a:pPr fontAlgn="base"/>
            <a:r>
              <a:rPr lang="en-US">
                <a:solidFill>
                  <a:srgbClr val="484848"/>
                </a:solidFill>
                <a:latin typeface="corbel" panose="020B0503020204020204" pitchFamily="34" charset="0"/>
              </a:rPr>
              <a:t>Disclaimer: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en-US" dirty="0">
              <a:solidFill>
                <a:srgbClr val="484848"/>
              </a:solidFill>
              <a:latin typeface="corbel" panose="020B0503020204020204" pitchFamily="34" charset="0"/>
            </a:endParaRPr>
          </a:p>
        </p:txBody>
      </p:sp>
      <p:sp>
        <p:nvSpPr>
          <p:cNvPr id="6" name="Označba mesta noge 5">
            <a:extLst>
              <a:ext uri="{FF2B5EF4-FFF2-40B4-BE49-F238E27FC236}">
                <a16:creationId xmlns:a16="http://schemas.microsoft.com/office/drawing/2014/main" id="{B71020F0-1D34-6C3F-65F4-7787DA6577CB}"/>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4C80E23-233D-77C1-9E8D-65C98065C0F3}"/>
              </a:ext>
            </a:extLst>
          </p:cNvPr>
          <p:cNvSpPr>
            <a:spLocks noGrp="1"/>
          </p:cNvSpPr>
          <p:nvPr>
            <p:ph type="sldNum" sz="quarter" idx="12"/>
          </p:nvPr>
        </p:nvSpPr>
        <p:spPr>
          <a:xfrm>
            <a:off x="8610600" y="6356350"/>
            <a:ext cx="2743200" cy="365125"/>
          </a:xfrm>
          <a:prstGeom prst="rect">
            <a:avLst/>
          </a:prstGeom>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11098308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0030DB8E-BD2A-B298-FEDC-53A36213D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dirty="0"/>
              <a:t>Kliknite, če želite urediti slog naslova matrice</a:t>
            </a:r>
          </a:p>
        </p:txBody>
      </p:sp>
      <p:sp>
        <p:nvSpPr>
          <p:cNvPr id="3" name="Označba mesta besedila 2">
            <a:extLst>
              <a:ext uri="{FF2B5EF4-FFF2-40B4-BE49-F238E27FC236}">
                <a16:creationId xmlns:a16="http://schemas.microsoft.com/office/drawing/2014/main" id="{DC68F0A3-F7EB-2057-10B0-0AD502B28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dirty="0"/>
              <a:t>Kliknite za urejanje slogov besedila matrice</a:t>
            </a:r>
          </a:p>
          <a:p>
            <a:pPr lvl="1"/>
            <a:r>
              <a:rPr lang="sl-SI" dirty="0"/>
              <a:t>Druga corb</a:t>
            </a:r>
          </a:p>
          <a:p>
            <a:pPr lvl="2"/>
            <a:r>
              <a:rPr lang="sl-SI" dirty="0"/>
              <a:t>Corbul Tretja</a:t>
            </a:r>
          </a:p>
          <a:p>
            <a:pPr lvl="3"/>
            <a:r>
              <a:rPr lang="sl-SI" dirty="0"/>
              <a:t>Četrta raven</a:t>
            </a:r>
          </a:p>
          <a:p>
            <a:pPr lvl="4"/>
            <a:r>
              <a:rPr lang="sl-SI" dirty="0"/>
              <a:t>Peta corb</a:t>
            </a:r>
          </a:p>
        </p:txBody>
      </p:sp>
      <p:sp>
        <p:nvSpPr>
          <p:cNvPr id="5" name="Označba mesta noge 4">
            <a:extLst>
              <a:ext uri="{FF2B5EF4-FFF2-40B4-BE49-F238E27FC236}">
                <a16:creationId xmlns:a16="http://schemas.microsoft.com/office/drawing/2014/main" id="{1DBEBE91-44A9-2AEE-2CEA-DF1B823148A9}"/>
              </a:ext>
            </a:extLst>
          </p:cNvPr>
          <p:cNvSpPr>
            <a:spLocks noGrp="1"/>
          </p:cNvSpPr>
          <p:nvPr>
            <p:ph type="ftr" sz="quarter" idx="3"/>
          </p:nvPr>
        </p:nvSpPr>
        <p:spPr>
          <a:xfrm>
            <a:off x="1425039" y="6356350"/>
            <a:ext cx="925104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pic>
        <p:nvPicPr>
          <p:cNvPr id="7" name="Picture 2" descr="Download centre for visual elements - Regional Policy - European Commission">
            <a:extLst>
              <a:ext uri="{FF2B5EF4-FFF2-40B4-BE49-F238E27FC236}">
                <a16:creationId xmlns:a16="http://schemas.microsoft.com/office/drawing/2014/main" id="{12154B01-7A36-D070-9CEB-03A3F988C52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17470" y="172321"/>
            <a:ext cx="1639924" cy="344384"/>
          </a:xfrm>
          <a:prstGeom prst="rect">
            <a:avLst/>
          </a:prstGeom>
          <a:noFill/>
          <a:extLst>
            <a:ext uri="{909E8E84-426E-40DD-AFC4-6F175D3DCCD1}">
              <a14:hiddenFill xmlns:a14="http://schemas.microsoft.com/office/drawing/2010/main">
                <a:solidFill>
                  <a:srgbClr val="FFFFFF"/>
                </a:solidFill>
              </a14:hiddenFill>
            </a:ext>
          </a:extLst>
        </p:spPr>
      </p:pic>
      <p:pic>
        <p:nvPicPr>
          <p:cNvPr id="8" name="Slika 7">
            <a:extLst>
              <a:ext uri="{FF2B5EF4-FFF2-40B4-BE49-F238E27FC236}">
                <a16:creationId xmlns:a16="http://schemas.microsoft.com/office/drawing/2014/main" id="{3FA0AA02-EA0D-A772-2C2B-B541798337A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76082" y="107488"/>
            <a:ext cx="575148" cy="441019"/>
          </a:xfrm>
          <a:prstGeom prst="rect">
            <a:avLst/>
          </a:prstGeom>
        </p:spPr>
      </p:pic>
      <p:pic>
        <p:nvPicPr>
          <p:cNvPr id="10" name="Slika 9" descr="Slika, ki vsebuje besede besedilo&#10;&#10;Opis je samodejno ustvarjen">
            <a:extLst>
              <a:ext uri="{FF2B5EF4-FFF2-40B4-BE49-F238E27FC236}">
                <a16:creationId xmlns:a16="http://schemas.microsoft.com/office/drawing/2014/main" id="{C8295BD4-8447-934E-EDDD-FCE23414B5E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538784" y="6443782"/>
            <a:ext cx="1333520" cy="190260"/>
          </a:xfrm>
          <a:prstGeom prst="rect">
            <a:avLst/>
          </a:prstGeom>
        </p:spPr>
      </p:pic>
      <p:pic>
        <p:nvPicPr>
          <p:cNvPr id="12" name="Slika 11" descr="Slika, ki vsebuje besede besedilo&#10;&#10;Opis je samodejno ustvarjen">
            <a:extLst>
              <a:ext uri="{FF2B5EF4-FFF2-40B4-BE49-F238E27FC236}">
                <a16:creationId xmlns:a16="http://schemas.microsoft.com/office/drawing/2014/main" id="{F5E47881-ED96-3A10-40EC-48C9ED8FCAA8}"/>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256486" y="6436364"/>
            <a:ext cx="1267304" cy="231824"/>
          </a:xfrm>
          <a:prstGeom prst="rect">
            <a:avLst/>
          </a:prstGeom>
        </p:spPr>
      </p:pic>
      <p:pic>
        <p:nvPicPr>
          <p:cNvPr id="14" name="Slika 13">
            <a:extLst>
              <a:ext uri="{FF2B5EF4-FFF2-40B4-BE49-F238E27FC236}">
                <a16:creationId xmlns:a16="http://schemas.microsoft.com/office/drawing/2014/main" id="{302A1EB3-4CC6-8147-162F-8064DCA113B8}"/>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5907972" y="6442108"/>
            <a:ext cx="653143" cy="220337"/>
          </a:xfrm>
          <a:prstGeom prst="rect">
            <a:avLst/>
          </a:prstGeom>
        </p:spPr>
      </p:pic>
      <p:pic>
        <p:nvPicPr>
          <p:cNvPr id="16" name="Slika 15">
            <a:extLst>
              <a:ext uri="{FF2B5EF4-FFF2-40B4-BE49-F238E27FC236}">
                <a16:creationId xmlns:a16="http://schemas.microsoft.com/office/drawing/2014/main" id="{A1ED756F-E2DE-B6AE-188A-2CC5723B874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7329480" y="6427136"/>
            <a:ext cx="263321" cy="261090"/>
          </a:xfrm>
          <a:prstGeom prst="rect">
            <a:avLst/>
          </a:prstGeom>
        </p:spPr>
      </p:pic>
      <p:pic>
        <p:nvPicPr>
          <p:cNvPr id="18" name="Slika 17" descr="Slika, ki vsebuje besede besedilo, izrezek&#10;&#10;Opis je samodejno ustvarjen">
            <a:extLst>
              <a:ext uri="{FF2B5EF4-FFF2-40B4-BE49-F238E27FC236}">
                <a16:creationId xmlns:a16="http://schemas.microsoft.com/office/drawing/2014/main" id="{5E73C7EF-4E46-599B-CD4C-2AFCD0D666AB}"/>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073787" y="6442108"/>
            <a:ext cx="339331" cy="205484"/>
          </a:xfrm>
          <a:prstGeom prst="rect">
            <a:avLst/>
          </a:prstGeom>
        </p:spPr>
      </p:pic>
    </p:spTree>
    <p:extLst>
      <p:ext uri="{BB962C8B-B14F-4D97-AF65-F5344CB8AC3E}">
        <p14:creationId xmlns:p14="http://schemas.microsoft.com/office/powerpoint/2010/main" val="2135884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00" r:id="rId12"/>
  </p:sldLayoutIdLst>
  <p:hf sldNum="0" hdr="0" ftr="0" dt="0"/>
  <p:txStyles>
    <p:titleStyle>
      <a:lvl1pPr algn="l" defTabSz="914400" rtl="0" eaLnBrk="1" latinLnBrk="0" hangingPunct="1">
        <a:lnSpc>
          <a:spcPct val="90000"/>
        </a:lnSpc>
        <a:spcBef>
          <a:spcPct val="0"/>
        </a:spcBef>
        <a:buNone/>
        <a:defRPr sz="4000" kern="1200">
          <a:solidFill>
            <a:srgbClr val="95C1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D71B8"/>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D71B8"/>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D71B8"/>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D71B8"/>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searchleap.com/modern-marketing-communication-tourism/" TargetMode="External"/><Relationship Id="rId2" Type="http://schemas.openxmlformats.org/officeDocument/2006/relationships/image" Target="../media/image8.jp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reativecommons.org/licenses/by/3.0/"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lika 4" descr="Slika, ki vsebuje besede besedilo&#10;&#10;Opis je samodejno ustvarjen">
            <a:extLst>
              <a:ext uri="{FF2B5EF4-FFF2-40B4-BE49-F238E27FC236}">
                <a16:creationId xmlns:a16="http://schemas.microsoft.com/office/drawing/2014/main" id="{213729AA-1B21-3023-118A-5C8534156D3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8913" t="6986" r="24954"/>
          <a:stretch/>
        </p:blipFill>
        <p:spPr>
          <a:xfrm>
            <a:off x="3523488" y="10"/>
            <a:ext cx="8668512" cy="6857990"/>
          </a:xfrm>
          <a:prstGeom prst="rect">
            <a:avLst/>
          </a:prstGeom>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slov 2">
            <a:extLst>
              <a:ext uri="{FF2B5EF4-FFF2-40B4-BE49-F238E27FC236}">
                <a16:creationId xmlns:a16="http://schemas.microsoft.com/office/drawing/2014/main" id="{F4A3F0E0-2661-566D-ED48-DA04DE715410}"/>
              </a:ext>
            </a:extLst>
          </p:cNvPr>
          <p:cNvSpPr>
            <a:spLocks noGrp="1"/>
          </p:cNvSpPr>
          <p:nvPr>
            <p:ph type="subTitle" idx="1"/>
          </p:nvPr>
        </p:nvSpPr>
        <p:spPr>
          <a:xfrm>
            <a:off x="477980" y="4872922"/>
            <a:ext cx="4023359" cy="1208141"/>
          </a:xfrm>
        </p:spPr>
        <p:txBody>
          <a:bodyPr>
            <a:normAutofit/>
          </a:bodyPr>
          <a:lstStyle/>
          <a:p>
            <a:pPr algn="l"/>
            <a:r>
              <a:rPr lang="en-US" dirty="0"/>
              <a:t>Rezultatul proiectului 2 A1-A3</a:t>
            </a:r>
          </a:p>
          <a:p>
            <a:pPr algn="l"/>
            <a:r>
              <a:rPr lang="en-GB" b="1" dirty="0"/>
              <a:t>TBL PROGRAMĂ PEDAGOGICĂ </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Download centre for visual elements - Regional Policy - European Commission">
            <a:extLst>
              <a:ext uri="{FF2B5EF4-FFF2-40B4-BE49-F238E27FC236}">
                <a16:creationId xmlns:a16="http://schemas.microsoft.com/office/drawing/2014/main" id="{015467E8-DE48-B196-E476-643B1B54BF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609" y="132825"/>
            <a:ext cx="1954830" cy="410514"/>
          </a:xfrm>
          <a:prstGeom prst="rect">
            <a:avLst/>
          </a:prstGeom>
          <a:noFill/>
          <a:extLst>
            <a:ext uri="{909E8E84-426E-40DD-AFC4-6F175D3DCCD1}">
              <a14:hiddenFill xmlns:a14="http://schemas.microsoft.com/office/drawing/2010/main">
                <a:solidFill>
                  <a:srgbClr val="FFFFFF"/>
                </a:solidFill>
              </a14:hiddenFill>
            </a:ext>
          </a:extLst>
        </p:spPr>
      </p:pic>
      <p:sp>
        <p:nvSpPr>
          <p:cNvPr id="6" name="PoljeZBesedilom 5">
            <a:extLst>
              <a:ext uri="{FF2B5EF4-FFF2-40B4-BE49-F238E27FC236}">
                <a16:creationId xmlns:a16="http://schemas.microsoft.com/office/drawing/2014/main" id="{FD100AF2-ADBE-6579-98AF-0AB6EA9891F6}"/>
              </a:ext>
            </a:extLst>
          </p:cNvPr>
          <p:cNvSpPr txBox="1"/>
          <p:nvPr/>
        </p:nvSpPr>
        <p:spPr>
          <a:xfrm>
            <a:off x="9508253" y="6657945"/>
            <a:ext cx="2683747" cy="200055"/>
          </a:xfrm>
          <a:prstGeom prst="rect">
            <a:avLst/>
          </a:prstGeom>
          <a:solidFill>
            <a:srgbClr val="000000"/>
          </a:solidFill>
        </p:spPr>
        <p:txBody>
          <a:bodyPr wrap="none" rtlCol="0">
            <a:spAutoFit/>
          </a:bodyPr>
          <a:lstStyle/>
          <a:p>
            <a:pPr algn="r">
              <a:spcAft>
                <a:spcPts val="600"/>
              </a:spcAft>
            </a:pPr>
            <a:r>
              <a:rPr lang="sl-SI" sz="700">
                <a:solidFill>
                  <a:srgbClr val="FFFFFF"/>
                </a:solidFill>
                <a:hlinkClick r:id="rId3" tooltip="https://researchleap.com/modern-marketing-communication-tourism/">
                  <a:extLst>
                    <a:ext uri="{A12FA001-AC4F-418D-AE19-62706E023703}">
                      <ahyp:hlinkClr xmlns:ahyp="http://schemas.microsoft.com/office/drawing/2018/hyperlinkcolor" val="tx"/>
                    </a:ext>
                  </a:extLst>
                </a:hlinkClick>
              </a:rPr>
              <a:t>Fotografiile sunt publicate de </a:t>
            </a:r>
            <a:r>
              <a:rPr lang="sl-SI" sz="700">
                <a:solidFill>
                  <a:srgbClr val="FFFFFF"/>
                </a:solidFill>
              </a:rPr>
              <a:t>Neznan avtorja Neznan avtor je licența </a:t>
            </a:r>
            <a:r>
              <a:rPr lang="sl-SI" sz="700">
                <a:solidFill>
                  <a:srgbClr val="FFFFFF"/>
                </a:solidFill>
                <a:hlinkClick r:id="rId5" tooltip="https://creativecommons.org/licenses/by/3.0/">
                  <a:extLst>
                    <a:ext uri="{A12FA001-AC4F-418D-AE19-62706E023703}">
                      <ahyp:hlinkClr xmlns:ahyp="http://schemas.microsoft.com/office/drawing/2018/hyperlinkcolor" val="tx"/>
                    </a:ext>
                  </a:extLst>
                </a:hlinkClick>
              </a:rPr>
              <a:t>CC BY</a:t>
            </a:r>
            <a:endParaRPr lang="sl-SI" sz="700">
              <a:solidFill>
                <a:srgbClr val="FFFFFF"/>
              </a:solidFill>
            </a:endParaRPr>
          </a:p>
        </p:txBody>
      </p:sp>
      <p:pic>
        <p:nvPicPr>
          <p:cNvPr id="4" name="Slika 7">
            <a:extLst>
              <a:ext uri="{FF2B5EF4-FFF2-40B4-BE49-F238E27FC236}">
                <a16:creationId xmlns:a16="http://schemas.microsoft.com/office/drawing/2014/main" id="{71FA2EAA-B57B-7C52-F1C7-5D8B87A600C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5214" y="947601"/>
            <a:ext cx="4383936" cy="3361568"/>
          </a:xfrm>
          <a:prstGeom prst="rect">
            <a:avLst/>
          </a:prstGeom>
        </p:spPr>
      </p:pic>
    </p:spTree>
    <p:extLst>
      <p:ext uri="{BB962C8B-B14F-4D97-AF65-F5344CB8AC3E}">
        <p14:creationId xmlns:p14="http://schemas.microsoft.com/office/powerpoint/2010/main" val="2033337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651808675"/>
              </p:ext>
            </p:extLst>
          </p:nvPr>
        </p:nvGraphicFramePr>
        <p:xfrm>
          <a:off x="891402" y="1438807"/>
          <a:ext cx="10409196" cy="575447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38633">
                <a:tc gridSpan="4">
                  <a:txBody>
                    <a:bodyPr/>
                    <a:lstStyle/>
                    <a:p>
                      <a:r>
                        <a:rPr lang="en-US" sz="4000" dirty="0"/>
                        <a:t>Modulul 9: Prezentarea tradițiilor culturale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9.1 Explicarea obiceiurilor anuale simple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9.1.1. Înțelege întrebările clienților </a:t>
                      </a:r>
                      <a:r>
                        <a:rPr lang="en-GB" sz="1800" kern="1200" dirty="0" err="1">
                          <a:solidFill>
                            <a:schemeClr val="dk1"/>
                          </a:solidFill>
                          <a:effectLst/>
                          <a:latin typeface="+mn-lt"/>
                          <a:ea typeface="+mn-ea"/>
                          <a:cs typeface="+mn-cs"/>
                        </a:rPr>
                        <a:t>despre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traditiile</a:t>
                      </a:r>
                      <a:r>
                        <a:rPr lang="en-GB" sz="1800" kern="1200" dirty="0">
                          <a:solidFill>
                            <a:schemeClr val="dk1"/>
                          </a:solidFill>
                          <a:effectLst/>
                          <a:latin typeface="+mn-lt"/>
                          <a:ea typeface="+mn-ea"/>
                          <a:cs typeface="+mn-cs"/>
                        </a:rPr>
                        <a:t> anuale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9.1.2. Să dea o explicație a ceea ce se întâmplă în fiecare an</a:t>
                      </a:r>
                    </a:p>
                  </a:txBody>
                  <a:tcPr>
                    <a:solidFill>
                      <a:schemeClr val="accent6">
                        <a:lumMod val="40000"/>
                        <a:lumOff val="60000"/>
                      </a:schemeClr>
                    </a:solidFill>
                  </a:tcPr>
                </a:tc>
                <a:tc>
                  <a:txBody>
                    <a:bodyPr/>
                    <a:lstStyle/>
                    <a:p>
                      <a:r>
                        <a:rPr lang="en-US" dirty="0"/>
                        <a:t>9.1.3. Furnizarea de detalii cu privire la locul unde clienții pot găsi mai multe informații</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9.2 Prezentați </a:t>
                      </a:r>
                      <a:r>
                        <a:rPr lang="en-US" b="1" dirty="0" err="1">
                          <a:solidFill>
                            <a:srgbClr val="1D71B8"/>
                          </a:solidFill>
                        </a:rPr>
                        <a:t>narațiunea</a:t>
                      </a:r>
                      <a:r>
                        <a:rPr lang="en-US" b="1" dirty="0">
                          <a:solidFill>
                            <a:srgbClr val="1D71B8"/>
                          </a:solidFill>
                        </a:rPr>
                        <a:t> </a:t>
                      </a:r>
                      <a:r>
                        <a:rPr lang="en-US" b="1" dirty="0" err="1">
                          <a:solidFill>
                            <a:srgbClr val="1D71B8"/>
                          </a:solidFill>
                        </a:rPr>
                        <a:t>prin</a:t>
                      </a:r>
                      <a:r>
                        <a:rPr lang="en-US" b="1" dirty="0">
                          <a:solidFill>
                            <a:srgbClr val="1D71B8"/>
                          </a:solidFill>
                        </a:rPr>
                        <a:t> </a:t>
                      </a:r>
                      <a:r>
                        <a:rPr lang="en-US" b="1" dirty="0" err="1">
                          <a:solidFill>
                            <a:srgbClr val="1D71B8"/>
                          </a:solidFill>
                        </a:rPr>
                        <a:t>etapizare</a:t>
                      </a:r>
                      <a:r>
                        <a:rPr lang="en-US" b="1" dirty="0">
                          <a:solidFill>
                            <a:srgbClr val="1D71B8"/>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9.2.1 Răspunde la întrebările clienților cu privire la modul de desfășurare a obiceiurilor/tradițiilor anuale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9.2.2. Explicați etapele implicate și succesiunea lor.</a:t>
                      </a:r>
                    </a:p>
                  </a:txBody>
                  <a:tcPr>
                    <a:solidFill>
                      <a:schemeClr val="accent6">
                        <a:lumMod val="40000"/>
                        <a:lumOff val="60000"/>
                      </a:schemeClr>
                    </a:solidFill>
                  </a:tcPr>
                </a:tc>
                <a:tc>
                  <a:txBody>
                    <a:bodyPr/>
                    <a:lstStyle/>
                    <a:p>
                      <a:r>
                        <a:rPr lang="en-US" dirty="0"/>
                        <a:t>9.2.3 Furnizați detalii despre modul în care clienții se pot implica ei înșiși</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9.3 Narațiune trecută; informații de fond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9.3.1 Răspunde la întrebările clienților cu privire la motivul pentru care se desfășoară obiceiurile/tradițiile anuale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9.3.2. Oferă o explicație a istoriei unei tradiții sau a posibilelor sale origini</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9.3.3. Răspundeți la </a:t>
                      </a:r>
                      <a:r>
                        <a:rPr lang="en-GB" sz="1800" kern="1200" dirty="0" err="1">
                          <a:solidFill>
                            <a:schemeClr val="dk1"/>
                          </a:solidFill>
                          <a:effectLst/>
                          <a:latin typeface="+mn-lt"/>
                          <a:ea typeface="+mn-ea"/>
                          <a:cs typeface="+mn-cs"/>
                        </a:rPr>
                        <a:t>întrebări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suplimentare</a:t>
                      </a:r>
                      <a:r>
                        <a:rPr lang="en-GB" sz="1800" kern="1200" dirty="0">
                          <a:solidFill>
                            <a:schemeClr val="dk1"/>
                          </a:solidFill>
                          <a:effectLst/>
                          <a:latin typeface="+mn-lt"/>
                          <a:ea typeface="+mn-ea"/>
                          <a:cs typeface="+mn-cs"/>
                        </a:rPr>
                        <a:t> pentru a clarifica anumite aspecte</a:t>
                      </a:r>
                    </a:p>
                    <a:p>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093892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693520647"/>
              </p:ext>
            </p:extLst>
          </p:nvPr>
        </p:nvGraphicFramePr>
        <p:xfrm>
          <a:off x="891402" y="1390077"/>
          <a:ext cx="10409196" cy="569976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1064363">
                <a:tc gridSpan="4">
                  <a:txBody>
                    <a:bodyPr/>
                    <a:lstStyle/>
                    <a:p>
                      <a:r>
                        <a:rPr lang="en-US" sz="4000" dirty="0"/>
                        <a:t>Modulul 10: Furnizarea de informații despre exterior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10.1 Aproape și familiar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10.1.1 Furnizarea de informații relevante despre amplasarea facilităților/amenajărilor </a:t>
                      </a:r>
                      <a:r>
                        <a:rPr lang="en-GB" sz="1800" kern="1200" dirty="0" err="1">
                          <a:solidFill>
                            <a:schemeClr val="dk1"/>
                          </a:solidFill>
                          <a:effectLst/>
                          <a:latin typeface="+mn-lt"/>
                          <a:ea typeface="+mn-ea"/>
                          <a:cs typeface="+mn-cs"/>
                        </a:rPr>
                        <a:t>aflate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aproape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10.1.2 Furnizarea de indicații pentru a ajunge la facilitățile/amenajările </a:t>
                      </a:r>
                      <a:r>
                        <a:rPr lang="en-GB" sz="1800" kern="1200" dirty="0" err="1">
                          <a:solidFill>
                            <a:schemeClr val="dk1"/>
                          </a:solidFill>
                          <a:effectLst/>
                          <a:latin typeface="+mn-lt"/>
                          <a:ea typeface="+mn-ea"/>
                          <a:cs typeface="+mn-cs"/>
                        </a:rPr>
                        <a:t>aflate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aproape</a:t>
                      </a:r>
                      <a:endParaRPr lang="en-GB" sz="1800" kern="1200" dirty="0">
                        <a:solidFill>
                          <a:schemeClr val="dk1"/>
                        </a:solidFill>
                        <a:effectLst/>
                        <a:latin typeface="+mn-lt"/>
                        <a:ea typeface="+mn-ea"/>
                        <a:cs typeface="+mn-cs"/>
                      </a:endParaRPr>
                    </a:p>
                    <a:p>
                      <a:endParaRPr lang="en-US" dirty="0"/>
                    </a:p>
                  </a:txBody>
                  <a:tcPr>
                    <a:solidFill>
                      <a:schemeClr val="accent6">
                        <a:lumMod val="40000"/>
                        <a:lumOff val="60000"/>
                      </a:schemeClr>
                    </a:solidFill>
                  </a:tcPr>
                </a:tc>
                <a:tc>
                  <a:txBody>
                    <a:bodyPr/>
                    <a:lstStyle/>
                    <a:p>
                      <a:r>
                        <a:rPr lang="en-US" dirty="0"/>
                        <a:t>10.1.3. Răspunde la orice întrebare legată de </a:t>
                      </a:r>
                      <a:r>
                        <a:rPr lang="en-US" dirty="0" err="1"/>
                        <a:t>aceste</a:t>
                      </a:r>
                      <a:r>
                        <a:rPr lang="en-US" dirty="0"/>
                        <a:t> </a:t>
                      </a:r>
                      <a:r>
                        <a:rPr lang="en-US" dirty="0" err="1"/>
                        <a:t>facilități</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10.2 Recomandări bazate pe nevoi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10.2.1. Înțelege întrebările </a:t>
                      </a:r>
                      <a:r>
                        <a:rPr lang="en-GB" sz="1800" kern="1200" dirty="0" err="1">
                          <a:solidFill>
                            <a:schemeClr val="dk1"/>
                          </a:solidFill>
                          <a:effectLst/>
                          <a:latin typeface="+mn-lt"/>
                          <a:ea typeface="+mn-ea"/>
                          <a:cs typeface="+mn-cs"/>
                        </a:rPr>
                        <a:t>clienților</a:t>
                      </a:r>
                      <a:r>
                        <a:rPr lang="en-GB" sz="1800" kern="1200" dirty="0">
                          <a:solidFill>
                            <a:schemeClr val="dk1"/>
                          </a:solidFill>
                          <a:effectLst/>
                          <a:latin typeface="+mn-lt"/>
                          <a:ea typeface="+mn-ea"/>
                          <a:cs typeface="+mn-cs"/>
                        </a:rPr>
                        <a:t> </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10.2.2. Oferă o recomandare relevantă în funcție de nevoile clientului</a:t>
                      </a:r>
                    </a:p>
                    <a:p>
                      <a:endParaRPr lang="en-US" dirty="0"/>
                    </a:p>
                  </a:txBody>
                  <a:tcPr>
                    <a:solidFill>
                      <a:schemeClr val="accent6">
                        <a:lumMod val="40000"/>
                        <a:lumOff val="60000"/>
                      </a:schemeClr>
                    </a:solidFill>
                  </a:tcPr>
                </a:tc>
                <a:tc>
                  <a:txBody>
                    <a:bodyPr/>
                    <a:lstStyle/>
                    <a:p>
                      <a:r>
                        <a:rPr lang="en-US" dirty="0"/>
                        <a:t>10.2.3 Răspunde la întrebările clientului pe baza zonei locale</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10.3 Furnizarea de indicații către locații greu accesibile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10.3.1. Să înțeleagă întrebările clienților cu privire la locul unde se află un punct de </a:t>
                      </a:r>
                      <a:r>
                        <a:rPr lang="en-GB" sz="1800" kern="1200" dirty="0" err="1">
                          <a:solidFill>
                            <a:schemeClr val="dk1"/>
                          </a:solidFill>
                          <a:effectLst/>
                          <a:latin typeface="+mn-lt"/>
                          <a:ea typeface="+mn-ea"/>
                          <a:cs typeface="+mn-cs"/>
                        </a:rPr>
                        <a:t>interes</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greu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accesibil</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10.3.2 </a:t>
                      </a:r>
                      <a:r>
                        <a:rPr lang="en-GB" sz="1800" kern="1200" dirty="0" err="1">
                          <a:solidFill>
                            <a:schemeClr val="dk1"/>
                          </a:solidFill>
                          <a:effectLst/>
                          <a:latin typeface="+mn-lt"/>
                          <a:ea typeface="+mn-ea"/>
                          <a:cs typeface="+mn-cs"/>
                        </a:rPr>
                        <a:t>Verifica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daca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clientul</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este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obisnuit</a:t>
                      </a:r>
                      <a:r>
                        <a:rPr lang="en-GB" sz="1800" kern="1200" dirty="0">
                          <a:solidFill>
                            <a:schemeClr val="dk1"/>
                          </a:solidFill>
                          <a:effectLst/>
                          <a:latin typeface="+mn-lt"/>
                          <a:ea typeface="+mn-ea"/>
                          <a:cs typeface="+mn-cs"/>
                        </a:rPr>
                        <a:t>  cu opțiunile de transport</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10.3.3. Furnizează informații relevante cu privire la mijloacele de transport</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51495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729622182"/>
              </p:ext>
            </p:extLst>
          </p:nvPr>
        </p:nvGraphicFramePr>
        <p:xfrm>
          <a:off x="891402" y="1473269"/>
          <a:ext cx="10409196" cy="476760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08014">
                <a:tc gridSpan="4">
                  <a:txBody>
                    <a:bodyPr/>
                    <a:lstStyle/>
                    <a:p>
                      <a:r>
                        <a:rPr lang="en-US" sz="4000" dirty="0"/>
                        <a:t>Modulul 1: Programarea mesei</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949846">
                <a:tc>
                  <a:txBody>
                    <a:bodyPr/>
                    <a:lstStyle/>
                    <a:p>
                      <a:r>
                        <a:rPr lang="en-US" b="1" dirty="0">
                          <a:solidFill>
                            <a:srgbClr val="1D71B8"/>
                          </a:solidFill>
                        </a:rPr>
                        <a:t>1.1 Răspunsul la o rezervare prin e-mail</a:t>
                      </a:r>
                    </a:p>
                    <a:p>
                      <a:r>
                        <a:rPr lang="en-US" sz="1400" b="0" i="1" dirty="0">
                          <a:solidFill>
                            <a:srgbClr val="1D71B8"/>
                          </a:solidFill>
                        </a:rPr>
                        <a:t>La sfârșitul acestei unități, elevii vor fi </a:t>
                      </a:r>
                      <a:r>
                        <a:rPr lang="en-US" sz="1400" b="0" i="1" dirty="0" err="1">
                          <a:solidFill>
                            <a:srgbClr val="1D71B8"/>
                          </a:solidFill>
                        </a:rPr>
                        <a:t>capabili</a:t>
                      </a:r>
                      <a:r>
                        <a:rPr lang="en-US" sz="1400" b="0" i="1" dirty="0">
                          <a:solidFill>
                            <a:srgbClr val="1D71B8"/>
                          </a:solidFill>
                        </a:rPr>
                        <a:t>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1.1.1 Înțelegerea solicitărilor clientului</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1.1.2. Acționează în funcție de solicitările clientului </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1.1.3. </a:t>
                      </a:r>
                      <a:r>
                        <a:rPr lang="en-GB" sz="1800" kern="1200" dirty="0" err="1">
                          <a:solidFill>
                            <a:schemeClr val="dk1"/>
                          </a:solidFill>
                          <a:effectLst/>
                          <a:latin typeface="+mn-lt"/>
                          <a:ea typeface="+mn-ea"/>
                          <a:cs typeface="+mn-cs"/>
                        </a:rPr>
                        <a:t>Răspundeti</a:t>
                      </a:r>
                      <a:r>
                        <a:rPr lang="en-GB" sz="1800" kern="1200" dirty="0">
                          <a:solidFill>
                            <a:schemeClr val="dk1"/>
                          </a:solidFill>
                          <a:effectLst/>
                          <a:latin typeface="+mn-lt"/>
                          <a:ea typeface="+mn-ea"/>
                          <a:cs typeface="+mn-cs"/>
                        </a:rPr>
                        <a:t> în mod adecvat în conținut și ton</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949846">
                <a:tc>
                  <a:txBody>
                    <a:bodyPr/>
                    <a:lstStyle/>
                    <a:p>
                      <a:r>
                        <a:rPr lang="en-US" b="1" dirty="0">
                          <a:solidFill>
                            <a:srgbClr val="1D71B8"/>
                          </a:solidFill>
                        </a:rPr>
                        <a:t>1.2 Efectuarea unei rezervări la telefon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La sfârșitul acestei unități, elevii vor fi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1.2.1. A </a:t>
                      </a:r>
                      <a:r>
                        <a:rPr lang="en-GB" sz="1800" kern="1200" dirty="0" err="1">
                          <a:solidFill>
                            <a:schemeClr val="dk1"/>
                          </a:solidFill>
                          <a:effectLst/>
                          <a:latin typeface="+mn-lt"/>
                          <a:ea typeface="+mn-ea"/>
                          <a:cs typeface="+mn-cs"/>
                        </a:rPr>
                        <a:t>lua</a:t>
                      </a:r>
                      <a:r>
                        <a:rPr lang="en-GB" sz="1800" kern="1200" dirty="0">
                          <a:solidFill>
                            <a:schemeClr val="dk1"/>
                          </a:solidFill>
                          <a:effectLst/>
                          <a:latin typeface="+mn-lt"/>
                          <a:ea typeface="+mn-ea"/>
                          <a:cs typeface="+mn-cs"/>
                        </a:rPr>
                        <a:t> notițe adecvate ale conversației telefonice</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1.2.2. Oferiți soluții alternative, dacă este necesar</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1.2.3Răspundeți în mod adecvat în ceea ce privește conținutul și tonul</a:t>
                      </a:r>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482151">
                <a:tc>
                  <a:txBody>
                    <a:bodyPr/>
                    <a:lstStyle/>
                    <a:p>
                      <a:r>
                        <a:rPr lang="en-US" b="1" dirty="0">
                          <a:solidFill>
                            <a:srgbClr val="1D71B8"/>
                          </a:solidFill>
                        </a:rPr>
                        <a:t>1.3 Efectuarea de modificări la o rezervare existentă</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rgbClr val="1D71B8"/>
                          </a:solidFill>
                        </a:rPr>
                        <a:t>La sfârșitul acestei unități, elevii vor fi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1.3.1 </a:t>
                      </a:r>
                      <a:r>
                        <a:rPr lang="en-GB" sz="1800" kern="1200" dirty="0" err="1">
                          <a:solidFill>
                            <a:schemeClr val="dk1"/>
                          </a:solidFill>
                          <a:effectLst/>
                          <a:latin typeface="+mn-lt"/>
                          <a:ea typeface="+mn-ea"/>
                          <a:cs typeface="+mn-cs"/>
                        </a:rPr>
                        <a:t>Confirmarea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cererii</a:t>
                      </a:r>
                      <a:r>
                        <a:rPr lang="en-GB" sz="1800" kern="1200" dirty="0">
                          <a:solidFill>
                            <a:schemeClr val="dk1"/>
                          </a:solidFill>
                          <a:effectLst/>
                          <a:latin typeface="+mn-lt"/>
                          <a:ea typeface="+mn-ea"/>
                          <a:cs typeface="+mn-cs"/>
                        </a:rPr>
                        <a:t>, clarificând orice informație neînțeleasă</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1.3.2. Verificarea cererilor în raport cu rezervarea inițială </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1.3.3 Oferă/negociază opțiuni alternative (și explicații, dacă este necesar)</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797780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143255897"/>
              </p:ext>
            </p:extLst>
          </p:nvPr>
        </p:nvGraphicFramePr>
        <p:xfrm>
          <a:off x="891402" y="1473097"/>
          <a:ext cx="10409196" cy="492008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27203">
                <a:tc gridSpan="4">
                  <a:txBody>
                    <a:bodyPr/>
                    <a:lstStyle/>
                    <a:p>
                      <a:r>
                        <a:rPr lang="en-US" sz="4000" dirty="0"/>
                        <a:t>Modulul 2: Servirea clienților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2.1 Servirea alimentelor și băuturilor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2.1.1 Înțelege comenzile clientului și le notează/confirmă</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2.1.2. </a:t>
                      </a:r>
                      <a:r>
                        <a:rPr lang="en-GB" sz="1800" kern="1200" dirty="0" err="1">
                          <a:solidFill>
                            <a:schemeClr val="dk1"/>
                          </a:solidFill>
                          <a:effectLst/>
                          <a:latin typeface="+mn-lt"/>
                          <a:ea typeface="+mn-ea"/>
                          <a:cs typeface="+mn-cs"/>
                        </a:rPr>
                        <a:t>Transmite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comanda</a:t>
                      </a:r>
                      <a:r>
                        <a:rPr lang="en-GB" sz="1800" kern="1200" dirty="0">
                          <a:solidFill>
                            <a:schemeClr val="dk1"/>
                          </a:solidFill>
                          <a:effectLst/>
                          <a:latin typeface="+mn-lt"/>
                          <a:ea typeface="+mn-ea"/>
                          <a:cs typeface="+mn-cs"/>
                        </a:rPr>
                        <a:t> către ceilalți membri ai personalului</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2.1.3 </a:t>
                      </a:r>
                      <a:r>
                        <a:rPr lang="en-GB" sz="1800" kern="1200" dirty="0" err="1">
                          <a:solidFill>
                            <a:schemeClr val="dk1"/>
                          </a:solidFill>
                          <a:effectLst/>
                          <a:latin typeface="+mn-lt"/>
                          <a:ea typeface="+mn-ea"/>
                          <a:cs typeface="+mn-cs"/>
                        </a:rPr>
                        <a:t>Prezentati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meniul</a:t>
                      </a:r>
                      <a:r>
                        <a:rPr lang="en-GB" sz="1800" kern="1200" dirty="0">
                          <a:solidFill>
                            <a:schemeClr val="dk1"/>
                          </a:solidFill>
                          <a:effectLst/>
                          <a:latin typeface="+mn-lt"/>
                          <a:ea typeface="+mn-ea"/>
                          <a:cs typeface="+mn-cs"/>
                        </a:rPr>
                        <a:t> clientului la masă </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2.2 Rezervarea experienței clientului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2.2.1 Întâmpină, întâmpină și așează clienții în mod corespunzător </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2.2.2 Să se ocupe de cerințele inițiale ale clientului</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2.2.3 Cereți un feedback final din partea clientului cu privire la experiența generală</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2.3 Feedback pe parcursul mesei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2.3.1 Cere feedback pe tot parcursul mesei folosind un ton adecvat</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2.3.2. Oferă explicații suplimentare și soluționează cererile, dacă este cazul</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2.3.3 Recunoaște și acționează în mod corespunzător </a:t>
                      </a:r>
                      <a:r>
                        <a:rPr lang="en-GB" sz="1800" kern="1200" dirty="0" err="1">
                          <a:solidFill>
                            <a:schemeClr val="dk1"/>
                          </a:solidFill>
                          <a:effectLst/>
                          <a:latin typeface="+mn-lt"/>
                          <a:ea typeface="+mn-ea"/>
                          <a:cs typeface="+mn-cs"/>
                        </a:rPr>
                        <a:t>în</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consecinta</a:t>
                      </a:r>
                      <a:r>
                        <a:rPr lang="en-GB" sz="1800" kern="1200" dirty="0">
                          <a:solidFill>
                            <a:schemeClr val="dk1"/>
                          </a:solidFill>
                          <a:effectLst/>
                          <a:latin typeface="+mn-lt"/>
                          <a:ea typeface="+mn-ea"/>
                          <a:cs typeface="+mn-cs"/>
                        </a:rPr>
                        <a:t> unui feedback negativ</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116259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409907332"/>
              </p:ext>
            </p:extLst>
          </p:nvPr>
        </p:nvGraphicFramePr>
        <p:xfrm>
          <a:off x="891402" y="1432405"/>
          <a:ext cx="10409196" cy="4937915"/>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945035">
                <a:tc gridSpan="4">
                  <a:txBody>
                    <a:bodyPr/>
                    <a:lstStyle/>
                    <a:p>
                      <a:r>
                        <a:rPr lang="en-US" sz="4000" dirty="0"/>
                        <a:t>Modulul 3: Prezentarea alimentelor și băuturilor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3.1 Explicarea părților unei mese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US" dirty="0"/>
                        <a:t>3.1.1. Explicarea/prezentarea principalelor secțiuni ale meniului</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3.1.2. Evidențiați principalele feluri de mâncare din fiecare secțiune</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3.1.3. Explicarea oricăror opțiuni posibile</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3.2 Descrierea unor feluri de mâncare specifice (inclusiv a specialităților)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US" dirty="0"/>
                        <a:t>3.2.1 Explicarea principalelor ingrediente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3.2.2. Oferiți o idee generală despre modul de preparare a felului de mâncare</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3.2.3 Răspunde la întrebări relevante </a:t>
                      </a:r>
                      <a:r>
                        <a:rPr lang="en-US" dirty="0" err="1"/>
                        <a:t>despre</a:t>
                      </a:r>
                      <a:r>
                        <a:rPr lang="en-US" dirty="0"/>
                        <a:t> </a:t>
                      </a:r>
                      <a:r>
                        <a:rPr lang="en-US" dirty="0" err="1"/>
                        <a:t>felul</a:t>
                      </a:r>
                      <a:r>
                        <a:rPr lang="en-US" dirty="0"/>
                        <a:t> de mâncare</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3.3 Formularea de recomandări bazate pe întrebări și răspunsuri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US" dirty="0"/>
                        <a:t>3.3.1 Înțelege cererea și solicită clarificări, dacă este necesar</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3.3.2 Puneți întrebări de </a:t>
                      </a:r>
                      <a:r>
                        <a:rPr lang="en-US" dirty="0" err="1"/>
                        <a:t>ulterioare</a:t>
                      </a:r>
                      <a:r>
                        <a:rPr lang="en-US" dirty="0"/>
                        <a:t> </a:t>
                      </a:r>
                      <a:r>
                        <a:rPr lang="en-US" dirty="0" err="1"/>
                        <a:t>pentru</a:t>
                      </a:r>
                      <a:r>
                        <a:rPr lang="en-US" dirty="0"/>
                        <a:t> </a:t>
                      </a:r>
                      <a:r>
                        <a:rPr lang="en-US" dirty="0" err="1"/>
                        <a:t>eventualele</a:t>
                      </a:r>
                      <a:r>
                        <a:rPr lang="en-US" dirty="0"/>
                        <a:t> recomandări</a:t>
                      </a:r>
                    </a:p>
                    <a:p>
                      <a:endParaRPr lang="en-US" dirty="0"/>
                    </a:p>
                  </a:txBody>
                  <a:tcPr>
                    <a:solidFill>
                      <a:schemeClr val="accent6">
                        <a:lumMod val="40000"/>
                        <a:lumOff val="60000"/>
                      </a:schemeClr>
                    </a:solidFill>
                  </a:tcPr>
                </a:tc>
                <a:tc>
                  <a:txBody>
                    <a:bodyPr/>
                    <a:lstStyle/>
                    <a:p>
                      <a:r>
                        <a:rPr lang="en-US" dirty="0"/>
                        <a:t>3.3.3. Propuneți o recomandare acceptabilă</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395508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327346851"/>
              </p:ext>
            </p:extLst>
          </p:nvPr>
        </p:nvGraphicFramePr>
        <p:xfrm>
          <a:off x="891402" y="1381657"/>
          <a:ext cx="10409196" cy="500390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Modulul 4: Răspunsul la cerințele dietetice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4.1 Explicarea informațiilor dietetice în meniu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4.1.1. Evidențiați și explicați sistemul de simboluri </a:t>
                      </a:r>
                      <a:r>
                        <a:rPr lang="en-GB" sz="1800" kern="1200" dirty="0" err="1">
                          <a:solidFill>
                            <a:schemeClr val="dk1"/>
                          </a:solidFill>
                          <a:effectLst/>
                          <a:latin typeface="+mn-lt"/>
                          <a:ea typeface="+mn-ea"/>
                          <a:cs typeface="+mn-cs"/>
                        </a:rPr>
                        <a:t>pentru</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cerintele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dietetice</a:t>
                      </a:r>
                      <a:endParaRPr lang="en-US" dirty="0"/>
                    </a:p>
                  </a:txBody>
                  <a:tcPr>
                    <a:solidFill>
                      <a:schemeClr val="accent6">
                        <a:lumMod val="20000"/>
                        <a:lumOff val="80000"/>
                      </a:schemeClr>
                    </a:solidFill>
                  </a:tcPr>
                </a:tc>
                <a:tc>
                  <a:txBody>
                    <a:bodyPr/>
                    <a:lstStyle/>
                    <a:p>
                      <a:r>
                        <a:rPr lang="en-US" dirty="0"/>
                        <a:t>4.1.2. Răspundeți la întrebări privind cerințele dietetice</a:t>
                      </a:r>
                    </a:p>
                  </a:txBody>
                  <a:tcPr>
                    <a:solidFill>
                      <a:schemeClr val="accent6">
                        <a:lumMod val="40000"/>
                        <a:lumOff val="60000"/>
                      </a:schemeClr>
                    </a:solidFill>
                  </a:tcPr>
                </a:tc>
                <a:tc>
                  <a:txBody>
                    <a:bodyPr/>
                    <a:lstStyle/>
                    <a:p>
                      <a:r>
                        <a:rPr lang="en-US" dirty="0"/>
                        <a:t>4.1.3 Oferă sfaturi legate de cerințele alimentare ale clientului</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4.2 Explicarea informațiilor privind ingredientele din meniu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4.2.1. Explică conținutul mâncărurilor (și le clasifică în funcție de ingrediente)</a:t>
                      </a:r>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4.2.2. Explică caracteristicile ingredientelor specifice </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4.2.3 Explică și oferă opțiuni de înlocuire atunci când este solicitat</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4.3 Formularea de recomandări alimentare pe baza cerințelor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4.3.1 Înțelege nevoile alimentare cele mai frecvente</a:t>
                      </a:r>
                      <a:r>
                        <a:rPr lang="en-US" sz="1800" kern="1200" dirty="0">
                          <a:solidFill>
                            <a:schemeClr val="dk1"/>
                          </a:solidFill>
                          <a:effectLst/>
                          <a:latin typeface="+mn-lt"/>
                          <a:ea typeface="+mn-ea"/>
                          <a:cs typeface="+mn-cs"/>
                        </a:rPr>
                        <a:t>, indicând elementele care trebuie evitate</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4.3.2. Furnizează informații justificative </a:t>
                      </a:r>
                      <a:r>
                        <a:rPr lang="en-GB" sz="1800" kern="1200" dirty="0" err="1">
                          <a:solidFill>
                            <a:schemeClr val="dk1"/>
                          </a:solidFill>
                          <a:effectLst/>
                          <a:latin typeface="+mn-lt"/>
                          <a:ea typeface="+mn-ea"/>
                          <a:cs typeface="+mn-cs"/>
                        </a:rPr>
                        <a:t>privind</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felurile</a:t>
                      </a:r>
                      <a:r>
                        <a:rPr lang="en-GB" sz="1800" kern="1200" dirty="0">
                          <a:solidFill>
                            <a:schemeClr val="dk1"/>
                          </a:solidFill>
                          <a:effectLst/>
                          <a:latin typeface="+mn-lt"/>
                          <a:ea typeface="+mn-ea"/>
                          <a:cs typeface="+mn-cs"/>
                        </a:rPr>
                        <a:t> atunci când sunt solicitate</a:t>
                      </a:r>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4.3.3 Îndrumă clientul către opțiunile adecvate </a:t>
                      </a:r>
                    </a:p>
                    <a:p>
                      <a:r>
                        <a:rPr lang="en-GB" sz="1800" kern="1200" dirty="0">
                          <a:solidFill>
                            <a:schemeClr val="dk1"/>
                          </a:solidFill>
                          <a:effectLst/>
                          <a:latin typeface="+mn-lt"/>
                          <a:ea typeface="+mn-ea"/>
                          <a:cs typeface="+mn-cs"/>
                        </a:rPr>
                        <a:t>Oferiți alternative care nu sunt specificate în meniu</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409495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324665949"/>
              </p:ext>
            </p:extLst>
          </p:nvPr>
        </p:nvGraphicFramePr>
        <p:xfrm>
          <a:off x="891402" y="1335937"/>
          <a:ext cx="10409196" cy="542544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70053">
                <a:tc gridSpan="4">
                  <a:txBody>
                    <a:bodyPr/>
                    <a:lstStyle/>
                    <a:p>
                      <a:r>
                        <a:rPr lang="en-US" sz="4000" dirty="0"/>
                        <a:t>Modulul 5: Comunicarea comenzilor de mâncare și băutură</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5.1 Luarea și </a:t>
                      </a:r>
                      <a:r>
                        <a:rPr lang="en-US" b="1" dirty="0" err="1">
                          <a:solidFill>
                            <a:srgbClr val="1D71B8"/>
                          </a:solidFill>
                        </a:rPr>
                        <a:t>adoptarea</a:t>
                      </a:r>
                      <a:r>
                        <a:rPr lang="en-US" b="1" dirty="0">
                          <a:solidFill>
                            <a:srgbClr val="1D71B8"/>
                          </a:solidFill>
                        </a:rPr>
                        <a:t> </a:t>
                      </a:r>
                      <a:r>
                        <a:rPr lang="en-US" b="1" dirty="0" err="1">
                          <a:solidFill>
                            <a:srgbClr val="1D71B8"/>
                          </a:solidFill>
                        </a:rPr>
                        <a:t>comenzii</a:t>
                      </a:r>
                      <a:endParaRPr lang="en-US" b="1" dirty="0">
                        <a:solidFill>
                          <a:srgbClr val="1D71B8"/>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5.1.1. Preia cu exactitate o </a:t>
                      </a:r>
                      <a:r>
                        <a:rPr lang="en-GB" sz="1800" kern="1200" dirty="0" err="1">
                          <a:solidFill>
                            <a:schemeClr val="dk1"/>
                          </a:solidFill>
                          <a:effectLst/>
                          <a:latin typeface="+mn-lt"/>
                          <a:ea typeface="+mn-ea"/>
                          <a:cs typeface="+mn-cs"/>
                        </a:rPr>
                        <a:t>comandă</a:t>
                      </a:r>
                      <a:r>
                        <a:rPr lang="en-GB" sz="1800" kern="1200" dirty="0">
                          <a:solidFill>
                            <a:schemeClr val="dk1"/>
                          </a:solidFill>
                          <a:effectLst/>
                          <a:latin typeface="+mn-lt"/>
                          <a:ea typeface="+mn-ea"/>
                          <a:cs typeface="+mn-cs"/>
                        </a:rPr>
                        <a:t> personal sau la telefon</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5.1.2 Confirmarea comenzii cu clientul</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5.1.3 Transmiteți comanda la bucătărie (acest lucru se poate face în L1)</a:t>
                      </a:r>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5.2 Preluarea și transmiterea unor ordine mai complexe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5.2.1 Confirmă </a:t>
                      </a:r>
                      <a:r>
                        <a:rPr lang="en-GB" sz="1800" kern="1200" dirty="0" err="1">
                          <a:solidFill>
                            <a:schemeClr val="dk1"/>
                          </a:solidFill>
                          <a:effectLst/>
                          <a:latin typeface="+mn-lt"/>
                          <a:ea typeface="+mn-ea"/>
                          <a:cs typeface="+mn-cs"/>
                        </a:rPr>
                        <a:t>comanda</a:t>
                      </a:r>
                      <a:r>
                        <a:rPr lang="en-GB" sz="1800" kern="1200" dirty="0">
                          <a:solidFill>
                            <a:schemeClr val="dk1"/>
                          </a:solidFill>
                          <a:effectLst/>
                          <a:latin typeface="+mn-lt"/>
                          <a:ea typeface="+mn-ea"/>
                          <a:cs typeface="+mn-cs"/>
                        </a:rPr>
                        <a:t> la fiecare client în parte sau întreaga comandă cu un membru al grupului</a:t>
                      </a:r>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5.2.2. Informarea clienților cu privire la articolele indisponibile și oferirea de alternative</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5.2.3 Înțelegerea și confirmarea alegerii </a:t>
                      </a:r>
                      <a:r>
                        <a:rPr lang="en-GB" dirty="0">
                          <a:effectLst/>
                        </a:rPr>
                        <a:t>alternative a </a:t>
                      </a:r>
                      <a:r>
                        <a:rPr lang="en-GB" sz="1800" kern="1200" dirty="0">
                          <a:solidFill>
                            <a:schemeClr val="dk1"/>
                          </a:solidFill>
                          <a:effectLst/>
                          <a:latin typeface="+mn-lt"/>
                          <a:ea typeface="+mn-ea"/>
                          <a:cs typeface="+mn-cs"/>
                        </a:rPr>
                        <a:t>clientului </a:t>
                      </a:r>
                      <a:endParaRPr lang="en-US" dirty="0"/>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5.3 Tratarea modificărilor aduse comenzii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5.3.1 </a:t>
                      </a:r>
                      <a:r>
                        <a:rPr lang="en-GB" sz="1800" kern="1200" dirty="0" err="1">
                          <a:solidFill>
                            <a:schemeClr val="dk1"/>
                          </a:solidFill>
                          <a:effectLst/>
                          <a:latin typeface="+mn-lt"/>
                          <a:ea typeface="+mn-ea"/>
                          <a:cs typeface="+mn-cs"/>
                        </a:rPr>
                        <a:t>Intelege</a:t>
                      </a:r>
                      <a:r>
                        <a:rPr lang="en-GB" sz="1800" kern="1200" dirty="0">
                          <a:solidFill>
                            <a:schemeClr val="dk1"/>
                          </a:solidFill>
                          <a:effectLst/>
                          <a:latin typeface="+mn-lt"/>
                          <a:ea typeface="+mn-ea"/>
                          <a:cs typeface="+mn-cs"/>
                        </a:rPr>
                        <a:t> ce părți ale ordinului sunt modificate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5.3.2. Confirmă </a:t>
                      </a:r>
                      <a:r>
                        <a:rPr lang="en-GB" sz="1800" kern="1200" dirty="0" err="1">
                          <a:solidFill>
                            <a:schemeClr val="dk1"/>
                          </a:solidFill>
                          <a:effectLst/>
                          <a:latin typeface="+mn-lt"/>
                          <a:ea typeface="+mn-ea"/>
                          <a:cs typeface="+mn-cs"/>
                        </a:rPr>
                        <a:t>modificările</a:t>
                      </a:r>
                      <a:r>
                        <a:rPr lang="en-GB" sz="1800" kern="1200" dirty="0">
                          <a:solidFill>
                            <a:schemeClr val="dk1"/>
                          </a:solidFill>
                          <a:effectLst/>
                          <a:latin typeface="+mn-lt"/>
                          <a:ea typeface="+mn-ea"/>
                          <a:cs typeface="+mn-cs"/>
                        </a:rPr>
                        <a:t> la fiecare client în parte sau toate modificările cu un membru al </a:t>
                      </a:r>
                      <a:r>
                        <a:rPr lang="en-GB" sz="1800" kern="1200" dirty="0" err="1">
                          <a:solidFill>
                            <a:schemeClr val="dk1"/>
                          </a:solidFill>
                          <a:effectLst/>
                          <a:latin typeface="+mn-lt"/>
                          <a:ea typeface="+mn-ea"/>
                          <a:cs typeface="+mn-cs"/>
                        </a:rPr>
                        <a:t>grupului</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5.3.3 Informarea despre articolele indisponibile și oferirea de alternative</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487972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2078423895"/>
              </p:ext>
            </p:extLst>
          </p:nvPr>
        </p:nvGraphicFramePr>
        <p:xfrm>
          <a:off x="891402" y="1353768"/>
          <a:ext cx="10409196" cy="5303520"/>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63652">
                <a:tc gridSpan="4">
                  <a:txBody>
                    <a:bodyPr/>
                    <a:lstStyle/>
                    <a:p>
                      <a:r>
                        <a:rPr lang="en-US" sz="4000" dirty="0"/>
                        <a:t>Modulul 6: Furnizarea de informații despre unitate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6.1 Toalete, ieșire, ore de funcționare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Înțelege și răspunde la întrebările și nevoile clientului.</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Îndrumă clientul către locațiile relevante din restaurant</a:t>
                      </a:r>
                    </a:p>
                    <a:p>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6.3.3. Înțelege și explică zilele/</a:t>
                      </a:r>
                      <a:r>
                        <a:rPr lang="en-GB" sz="1800" kern="1200" dirty="0" err="1">
                          <a:solidFill>
                            <a:schemeClr val="dk1"/>
                          </a:solidFill>
                          <a:effectLst/>
                          <a:latin typeface="+mn-lt"/>
                          <a:ea typeface="+mn-ea"/>
                          <a:cs typeface="+mn-cs"/>
                        </a:rPr>
                        <a:t>orele</a:t>
                      </a:r>
                      <a:r>
                        <a:rPr lang="en-GB" sz="1800" kern="1200" dirty="0">
                          <a:solidFill>
                            <a:schemeClr val="dk1"/>
                          </a:solidFill>
                          <a:effectLst/>
                          <a:latin typeface="+mn-lt"/>
                          <a:ea typeface="+mn-ea"/>
                          <a:cs typeface="+mn-cs"/>
                        </a:rPr>
                        <a:t> cu privire la programul de funcționare al restaurantului</a:t>
                      </a:r>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6.2 Parcare, accesibilitate, restricții privind fumatul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pPr marL="0" indent="0">
                        <a:buFontTx/>
                        <a:buNone/>
                      </a:pPr>
                      <a:r>
                        <a:rPr lang="en-GB" sz="1800" kern="1200" dirty="0">
                          <a:solidFill>
                            <a:schemeClr val="dk1"/>
                          </a:solidFill>
                          <a:effectLst/>
                          <a:latin typeface="+mn-lt"/>
                          <a:ea typeface="+mn-ea"/>
                          <a:cs typeface="+mn-cs"/>
                        </a:rPr>
                        <a:t>6.2.1. </a:t>
                      </a:r>
                      <a:r>
                        <a:rPr lang="en-GB" sz="1800" kern="1200" dirty="0" err="1">
                          <a:solidFill>
                            <a:schemeClr val="dk1"/>
                          </a:solidFill>
                          <a:effectLst/>
                          <a:latin typeface="+mn-lt"/>
                          <a:ea typeface="+mn-ea"/>
                          <a:cs typeface="+mn-cs"/>
                        </a:rPr>
                        <a:t>Ințelege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și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explica</a:t>
                      </a:r>
                      <a:r>
                        <a:rPr lang="en-GB" sz="1800" kern="1200" dirty="0">
                          <a:solidFill>
                            <a:schemeClr val="dk1"/>
                          </a:solidFill>
                          <a:effectLst/>
                          <a:latin typeface="+mn-lt"/>
                          <a:ea typeface="+mn-ea"/>
                          <a:cs typeface="+mn-cs"/>
                        </a:rPr>
                        <a:t> diferitele caracteristici ale restaurantului</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6.2.2. Furnizează informații despre eventualele reguli și proceduri ale restaurantului</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6.2.3. Repetați acest lucru la telefon sau prin e-mail, deoarece acestea pot apărea în orice moment</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6.3 Istoria locului, programul de divertisment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6.3.1 Discută informații istorice relevante despre restaurant și răspunde la orice întrebare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6.3.2. Explică detaliile programului de divertisment al </a:t>
                      </a:r>
                      <a:r>
                        <a:rPr lang="en-GB" sz="1800" kern="1200" dirty="0" err="1">
                          <a:solidFill>
                            <a:schemeClr val="dk1"/>
                          </a:solidFill>
                          <a:effectLst/>
                          <a:latin typeface="+mn-lt"/>
                          <a:ea typeface="+mn-ea"/>
                          <a:cs typeface="+mn-cs"/>
                        </a:rPr>
                        <a:t>restaurantului</a:t>
                      </a:r>
                      <a:r>
                        <a:rPr lang="en-GB" sz="1800" kern="1200" dirty="0">
                          <a:solidFill>
                            <a:schemeClr val="dk1"/>
                          </a:solidFill>
                          <a:effectLst/>
                          <a:latin typeface="+mn-lt"/>
                          <a:ea typeface="+mn-ea"/>
                          <a:cs typeface="+mn-cs"/>
                        </a:rPr>
                        <a:t>.</a:t>
                      </a: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6.3.3 Satisfacerea așteptărilor clienților în ceea ce </a:t>
                      </a:r>
                      <a:r>
                        <a:rPr lang="en-GB" sz="1800" kern="1200" dirty="0" err="1">
                          <a:solidFill>
                            <a:schemeClr val="dk1"/>
                          </a:solidFill>
                          <a:effectLst/>
                          <a:latin typeface="+mn-lt"/>
                          <a:ea typeface="+mn-ea"/>
                          <a:cs typeface="+mn-cs"/>
                        </a:rPr>
                        <a:t>privește</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serviciile</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6326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3059557642"/>
              </p:ext>
            </p:extLst>
          </p:nvPr>
        </p:nvGraphicFramePr>
        <p:xfrm>
          <a:off x="891402" y="1393087"/>
          <a:ext cx="10409196" cy="567446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58623">
                <a:tc gridSpan="4">
                  <a:txBody>
                    <a:bodyPr/>
                    <a:lstStyle/>
                    <a:p>
                      <a:r>
                        <a:rPr lang="en-US" sz="4000" dirty="0"/>
                        <a:t>Modulul 7: Gestionarea tranzacțiilor financiare</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7.1 Plata unei facturi simple (1 </a:t>
                      </a:r>
                      <a:r>
                        <a:rPr lang="en-US" b="1" dirty="0" err="1">
                          <a:solidFill>
                            <a:srgbClr val="1D71B8"/>
                          </a:solidFill>
                        </a:rPr>
                        <a:t>persoană</a:t>
                      </a:r>
                      <a:r>
                        <a:rPr lang="en-US" b="1" dirty="0">
                          <a:solidFill>
                            <a:srgbClr val="1D71B8"/>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7.1.1. Prezintă clientului o factură corectă</a:t>
                      </a:r>
                    </a:p>
                    <a:p>
                      <a:endParaRPr lang="en-US" dirty="0"/>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7.1.2. Efectuează cu succes o tranzacție financiară în numerar/cu card de credit/cu card electronic/altă tranzacție financiară</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7.1.3 Înțelege și </a:t>
                      </a:r>
                      <a:r>
                        <a:rPr lang="en-GB" sz="1800" kern="1200" dirty="0" err="1">
                          <a:solidFill>
                            <a:schemeClr val="dk1"/>
                          </a:solidFill>
                          <a:effectLst/>
                          <a:latin typeface="+mn-lt"/>
                          <a:ea typeface="+mn-ea"/>
                          <a:cs typeface="+mn-cs"/>
                        </a:rPr>
                        <a:t>îndeplinește</a:t>
                      </a:r>
                      <a:r>
                        <a:rPr lang="en-GB" sz="1800" kern="1200" dirty="0">
                          <a:solidFill>
                            <a:schemeClr val="dk1"/>
                          </a:solidFill>
                          <a:effectLst/>
                          <a:latin typeface="+mn-lt"/>
                          <a:ea typeface="+mn-ea"/>
                          <a:cs typeface="+mn-cs"/>
                        </a:rPr>
                        <a:t>  cereri simple privind plata</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7.2 Plata unei facturi (împărțirea facturii)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7.2.1. Efectuează cu succes mai multe tranzacții financiare în numerar/cu cardul de credit/</a:t>
                      </a:r>
                      <a:r>
                        <a:rPr lang="en-GB" sz="1800" kern="1200" dirty="0" err="1">
                          <a:solidFill>
                            <a:schemeClr val="dk1"/>
                          </a:solidFill>
                          <a:effectLst/>
                          <a:latin typeface="+mn-lt"/>
                          <a:ea typeface="+mn-ea"/>
                          <a:cs typeface="+mn-cs"/>
                        </a:rPr>
                        <a:t>alte</a:t>
                      </a:r>
                      <a:r>
                        <a:rPr lang="en-GB" sz="1800" kern="1200" dirty="0">
                          <a:solidFill>
                            <a:schemeClr val="dk1"/>
                          </a:solidFill>
                          <a:effectLst/>
                          <a:latin typeface="+mn-lt"/>
                          <a:ea typeface="+mn-ea"/>
                          <a:cs typeface="+mn-cs"/>
                        </a:rPr>
                        <a:t> tranzacții financiare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7.2.2. Se referă la diferite părți prin intermediul unor </a:t>
                      </a:r>
                      <a:r>
                        <a:rPr lang="en-GB" sz="1800" kern="1200" dirty="0" err="1">
                          <a:solidFill>
                            <a:schemeClr val="dk1"/>
                          </a:solidFill>
                          <a:effectLst/>
                          <a:latin typeface="+mn-lt"/>
                          <a:ea typeface="+mn-ea"/>
                          <a:cs typeface="+mn-cs"/>
                        </a:rPr>
                        <a:t>caracteristici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distincte</a:t>
                      </a:r>
                      <a:endParaRPr lang="en-GB" sz="1800" kern="1200" dirty="0">
                        <a:solidFill>
                          <a:schemeClr val="dk1"/>
                        </a:solidFill>
                        <a:effectLst/>
                        <a:latin typeface="+mn-lt"/>
                        <a:ea typeface="+mn-ea"/>
                        <a:cs typeface="+mn-cs"/>
                      </a:endParaRPr>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7.2.3. Oferă clarificări cu privire la cine a comandat ce anume</a:t>
                      </a:r>
                    </a:p>
                    <a:p>
                      <a:endParaRPr lang="en-US" dirty="0"/>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7.3 Plata unei facturi complexe (factură, monedă, divizare </a:t>
                      </a:r>
                      <a:r>
                        <a:rPr lang="en-US" b="1" dirty="0" err="1">
                          <a:solidFill>
                            <a:srgbClr val="1D71B8"/>
                          </a:solidFill>
                        </a:rPr>
                        <a:t>etc.</a:t>
                      </a:r>
                      <a:r>
                        <a:rPr lang="en-US" b="1" dirty="0">
                          <a:solidFill>
                            <a:srgbClr val="1D71B8"/>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7.3.1 Utilizarea POS pentru procesarea plății</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7.3.2. Satisfacerea solicitărilor clienților privind detaliile facturii</a:t>
                      </a:r>
                    </a:p>
                    <a:p>
                      <a:endParaRPr lang="en-US" dirty="0"/>
                    </a:p>
                  </a:txBody>
                  <a:tcPr>
                    <a:solidFill>
                      <a:schemeClr val="accent6">
                        <a:lumMod val="40000"/>
                        <a:lumOff val="60000"/>
                      </a:schemeClr>
                    </a:solidFill>
                  </a:tcPr>
                </a:tc>
                <a:tc>
                  <a:txBody>
                    <a:bodyPr/>
                    <a:lstStyle/>
                    <a:p>
                      <a:r>
                        <a:rPr lang="en-GB" sz="1800" kern="1200" dirty="0">
                          <a:solidFill>
                            <a:schemeClr val="dk1"/>
                          </a:solidFill>
                          <a:effectLst/>
                          <a:latin typeface="+mn-lt"/>
                          <a:ea typeface="+mn-ea"/>
                          <a:cs typeface="+mn-cs"/>
                        </a:rPr>
                        <a:t>7.3.3. Oferiți </a:t>
                      </a:r>
                      <a:r>
                        <a:rPr lang="en-GB" sz="1800" kern="1200" dirty="0" err="1">
                          <a:solidFill>
                            <a:schemeClr val="dk1"/>
                          </a:solidFill>
                          <a:effectLst/>
                          <a:latin typeface="+mn-lt"/>
                          <a:ea typeface="+mn-ea"/>
                          <a:cs typeface="+mn-cs"/>
                        </a:rPr>
                        <a:t>opțiuni</a:t>
                      </a:r>
                      <a:r>
                        <a:rPr lang="en-GB" sz="1800" kern="1200" dirty="0">
                          <a:solidFill>
                            <a:schemeClr val="dk1"/>
                          </a:solidFill>
                          <a:effectLst/>
                          <a:latin typeface="+mn-lt"/>
                          <a:ea typeface="+mn-ea"/>
                          <a:cs typeface="+mn-cs"/>
                        </a:rPr>
                        <a:t> de </a:t>
                      </a:r>
                      <a:r>
                        <a:rPr lang="en-GB" sz="1800" kern="1200" dirty="0" err="1">
                          <a:solidFill>
                            <a:schemeClr val="dk1"/>
                          </a:solidFill>
                          <a:effectLst/>
                          <a:latin typeface="+mn-lt"/>
                          <a:ea typeface="+mn-ea"/>
                          <a:cs typeface="+mn-cs"/>
                        </a:rPr>
                        <a:t>plata</a:t>
                      </a:r>
                      <a:r>
                        <a:rPr lang="en-GB" sz="1800" kern="1200" dirty="0">
                          <a:solidFill>
                            <a:schemeClr val="dk1"/>
                          </a:solidFill>
                          <a:effectLst/>
                          <a:latin typeface="+mn-lt"/>
                          <a:ea typeface="+mn-ea"/>
                          <a:cs typeface="+mn-cs"/>
                        </a:rPr>
                        <a:t>, după </a:t>
                      </a:r>
                      <a:r>
                        <a:rPr lang="en-GB" dirty="0">
                          <a:effectLst/>
                        </a:rPr>
                        <a:t>caz </a:t>
                      </a:r>
                      <a:endParaRPr lang="en-US" dirty="0"/>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128468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40BCE54-AF63-8753-9286-EF8448E5AFF7}"/>
              </a:ext>
            </a:extLst>
          </p:cNvPr>
          <p:cNvGraphicFramePr>
            <a:graphicFrameLocks noGrp="1"/>
          </p:cNvGraphicFramePr>
          <p:nvPr>
            <p:extLst>
              <p:ext uri="{D42A27DB-BD31-4B8C-83A1-F6EECF244321}">
                <p14:modId xmlns:p14="http://schemas.microsoft.com/office/powerpoint/2010/main" val="1788644791"/>
              </p:ext>
            </p:extLst>
          </p:nvPr>
        </p:nvGraphicFramePr>
        <p:xfrm>
          <a:off x="891402" y="1392057"/>
          <a:ext cx="10409196" cy="4460103"/>
        </p:xfrm>
        <a:graphic>
          <a:graphicData uri="http://schemas.openxmlformats.org/drawingml/2006/table">
            <a:tbl>
              <a:tblPr firstRow="1" bandRow="1">
                <a:tableStyleId>{5C22544A-7EE6-4342-B048-85BDC9FD1C3A}</a:tableStyleId>
              </a:tblPr>
              <a:tblGrid>
                <a:gridCol w="2602299">
                  <a:extLst>
                    <a:ext uri="{9D8B030D-6E8A-4147-A177-3AD203B41FA5}">
                      <a16:colId xmlns:a16="http://schemas.microsoft.com/office/drawing/2014/main" val="2311607264"/>
                    </a:ext>
                  </a:extLst>
                </a:gridCol>
                <a:gridCol w="2602299">
                  <a:extLst>
                    <a:ext uri="{9D8B030D-6E8A-4147-A177-3AD203B41FA5}">
                      <a16:colId xmlns:a16="http://schemas.microsoft.com/office/drawing/2014/main" val="3936476739"/>
                    </a:ext>
                  </a:extLst>
                </a:gridCol>
                <a:gridCol w="2602299">
                  <a:extLst>
                    <a:ext uri="{9D8B030D-6E8A-4147-A177-3AD203B41FA5}">
                      <a16:colId xmlns:a16="http://schemas.microsoft.com/office/drawing/2014/main" val="3618515806"/>
                    </a:ext>
                  </a:extLst>
                </a:gridCol>
                <a:gridCol w="2602299">
                  <a:extLst>
                    <a:ext uri="{9D8B030D-6E8A-4147-A177-3AD203B41FA5}">
                      <a16:colId xmlns:a16="http://schemas.microsoft.com/office/drawing/2014/main" val="3184207803"/>
                    </a:ext>
                  </a:extLst>
                </a:gridCol>
              </a:tblGrid>
              <a:tr h="893943">
                <a:tc gridSpan="4">
                  <a:txBody>
                    <a:bodyPr/>
                    <a:lstStyle/>
                    <a:p>
                      <a:r>
                        <a:rPr lang="en-US" sz="4000" dirty="0"/>
                        <a:t>Modulul 8: Rezolvarea reclamațiilor</a:t>
                      </a:r>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989832406"/>
                  </a:ext>
                </a:extLst>
              </a:tr>
              <a:tr h="1064363">
                <a:tc>
                  <a:txBody>
                    <a:bodyPr/>
                    <a:lstStyle/>
                    <a:p>
                      <a:r>
                        <a:rPr lang="en-US" b="1" dirty="0">
                          <a:solidFill>
                            <a:srgbClr val="1D71B8"/>
                          </a:solidFill>
                        </a:rPr>
                        <a:t>8.1 </a:t>
                      </a:r>
                      <a:r>
                        <a:rPr lang="en-US" b="1" dirty="0" err="1">
                          <a:solidFill>
                            <a:srgbClr val="1D71B8"/>
                          </a:solidFill>
                        </a:rPr>
                        <a:t>Rezolvarea</a:t>
                      </a:r>
                      <a:r>
                        <a:rPr lang="en-US" b="1" dirty="0">
                          <a:solidFill>
                            <a:srgbClr val="1D71B8"/>
                          </a:solidFill>
                        </a:rPr>
                        <a:t> </a:t>
                      </a:r>
                      <a:r>
                        <a:rPr lang="en-US" b="1" dirty="0" err="1">
                          <a:solidFill>
                            <a:srgbClr val="1D71B8"/>
                          </a:solidFill>
                        </a:rPr>
                        <a:t>prin</a:t>
                      </a:r>
                      <a:r>
                        <a:rPr lang="en-US" b="1" dirty="0">
                          <a:solidFill>
                            <a:srgbClr val="1D71B8"/>
                          </a:solidFill>
                        </a:rPr>
                        <a:t> acțiune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8.1.1 </a:t>
                      </a:r>
                      <a:r>
                        <a:rPr lang="en-GB" sz="1800" kern="1200" dirty="0" err="1">
                          <a:solidFill>
                            <a:schemeClr val="dk1"/>
                          </a:solidFill>
                          <a:effectLst/>
                          <a:latin typeface="+mn-lt"/>
                          <a:ea typeface="+mn-ea"/>
                          <a:cs typeface="+mn-cs"/>
                        </a:rPr>
                        <a:t>Confirmarea</a:t>
                      </a:r>
                      <a:r>
                        <a:rPr lang="en-GB" sz="1800" kern="1200" dirty="0">
                          <a:solidFill>
                            <a:schemeClr val="dk1"/>
                          </a:solidFill>
                          <a:effectLst/>
                          <a:latin typeface="+mn-lt"/>
                          <a:ea typeface="+mn-ea"/>
                          <a:cs typeface="+mn-cs"/>
                        </a:rPr>
                        <a:t> reclamației în mod corespunzător</a:t>
                      </a:r>
                    </a:p>
                    <a:p>
                      <a:endParaRPr lang="en-US" dirty="0"/>
                    </a:p>
                  </a:txBody>
                  <a:tcPr>
                    <a:solidFill>
                      <a:schemeClr val="accent6">
                        <a:lumMod val="20000"/>
                        <a:lumOff val="80000"/>
                      </a:schemeClr>
                    </a:solidFill>
                  </a:tcPr>
                </a:tc>
                <a:tc>
                  <a:txBody>
                    <a:bodyPr/>
                    <a:lstStyle/>
                    <a:p>
                      <a:r>
                        <a:rPr lang="en-GB" sz="1800" kern="1200" dirty="0">
                          <a:solidFill>
                            <a:schemeClr val="dk1"/>
                          </a:solidFill>
                          <a:effectLst/>
                          <a:latin typeface="+mn-lt"/>
                          <a:ea typeface="+mn-ea"/>
                          <a:cs typeface="+mn-cs"/>
                        </a:rPr>
                        <a:t>8.1.2 Formulează o soluție și o comunică clientului</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8.1.3. Informează clientul că sarcina a fost finalizată</a:t>
                      </a:r>
                    </a:p>
                    <a:p>
                      <a:endParaRPr lang="en-US" dirty="0"/>
                    </a:p>
                  </a:txBody>
                  <a:tcPr>
                    <a:solidFill>
                      <a:schemeClr val="accent6">
                        <a:lumMod val="60000"/>
                        <a:lumOff val="40000"/>
                      </a:schemeClr>
                    </a:solidFill>
                  </a:tcPr>
                </a:tc>
                <a:extLst>
                  <a:ext uri="{0D108BD9-81ED-4DB2-BD59-A6C34878D82A}">
                    <a16:rowId xmlns:a16="http://schemas.microsoft.com/office/drawing/2014/main" val="2879801904"/>
                  </a:ext>
                </a:extLst>
              </a:tr>
              <a:tr h="1064363">
                <a:tc>
                  <a:txBody>
                    <a:bodyPr/>
                    <a:lstStyle/>
                    <a:p>
                      <a:r>
                        <a:rPr lang="en-US" b="1" dirty="0">
                          <a:solidFill>
                            <a:srgbClr val="1D71B8"/>
                          </a:solidFill>
                        </a:rPr>
                        <a:t>8.2 Tratarea unei reclamații scrise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8.2.1 </a:t>
                      </a:r>
                      <a:r>
                        <a:rPr lang="en-GB" sz="1800" kern="1200" dirty="0" err="1">
                          <a:solidFill>
                            <a:schemeClr val="dk1"/>
                          </a:solidFill>
                          <a:effectLst/>
                          <a:latin typeface="+mn-lt"/>
                          <a:ea typeface="+mn-ea"/>
                          <a:cs typeface="+mn-cs"/>
                        </a:rPr>
                        <a:t>Înțelegeți</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reclamatia</a:t>
                      </a:r>
                      <a:r>
                        <a:rPr lang="en-GB" sz="1800" kern="1200" dirty="0">
                          <a:solidFill>
                            <a:schemeClr val="dk1"/>
                          </a:solidFill>
                          <a:effectLst/>
                          <a:latin typeface="+mn-lt"/>
                          <a:ea typeface="+mn-ea"/>
                          <a:cs typeface="+mn-cs"/>
                        </a:rPr>
                        <a:t> și schițați pe scurt o soluție pentru a întreprinde</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8.2.2. Folosește tonul adecvat pentru a comunica cu clientul prin e-mail</a:t>
                      </a: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8.2.3 </a:t>
                      </a:r>
                      <a:r>
                        <a:rPr lang="en-GB" sz="1800" kern="1200" dirty="0" err="1">
                          <a:solidFill>
                            <a:schemeClr val="dk1"/>
                          </a:solidFill>
                          <a:effectLst/>
                          <a:latin typeface="+mn-lt"/>
                          <a:ea typeface="+mn-ea"/>
                          <a:cs typeface="+mn-cs"/>
                        </a:rPr>
                        <a:t>Verifica</a:t>
                      </a:r>
                      <a:r>
                        <a:rPr lang="en-GB" sz="1800" kern="1200" dirty="0">
                          <a:solidFill>
                            <a:schemeClr val="dk1"/>
                          </a:solidFill>
                          <a:effectLst/>
                          <a:latin typeface="+mn-lt"/>
                          <a:ea typeface="+mn-ea"/>
                          <a:cs typeface="+mn-cs"/>
                        </a:rPr>
                        <a:t> dacă acțiunile au </a:t>
                      </a:r>
                      <a:r>
                        <a:rPr lang="en-GB" sz="1800" kern="1200" dirty="0" err="1">
                          <a:solidFill>
                            <a:schemeClr val="dk1"/>
                          </a:solidFill>
                          <a:effectLst/>
                          <a:latin typeface="+mn-lt"/>
                          <a:ea typeface="+mn-ea"/>
                          <a:cs typeface="+mn-cs"/>
                        </a:rPr>
                        <a:t>corespuns</a:t>
                      </a:r>
                      <a:r>
                        <a:rPr lang="en-GB" sz="1800" kern="1200" dirty="0">
                          <a:solidFill>
                            <a:schemeClr val="dk1"/>
                          </a:solidFill>
                          <a:effectLst/>
                          <a:latin typeface="+mn-lt"/>
                          <a:ea typeface="+mn-ea"/>
                          <a:cs typeface="+mn-cs"/>
                        </a:rPr>
                        <a:t> nevoilor clientului</a:t>
                      </a:r>
                    </a:p>
                  </a:txBody>
                  <a:tcPr>
                    <a:solidFill>
                      <a:schemeClr val="accent6">
                        <a:lumMod val="60000"/>
                        <a:lumOff val="40000"/>
                      </a:schemeClr>
                    </a:solidFill>
                  </a:tcPr>
                </a:tc>
                <a:extLst>
                  <a:ext uri="{0D108BD9-81ED-4DB2-BD59-A6C34878D82A}">
                    <a16:rowId xmlns:a16="http://schemas.microsoft.com/office/drawing/2014/main" val="4115908882"/>
                  </a:ext>
                </a:extLst>
              </a:tr>
              <a:tr h="1064363">
                <a:tc>
                  <a:txBody>
                    <a:bodyPr/>
                    <a:lstStyle/>
                    <a:p>
                      <a:r>
                        <a:rPr lang="en-US" b="1" dirty="0">
                          <a:solidFill>
                            <a:srgbClr val="1D71B8"/>
                          </a:solidFill>
                        </a:rPr>
                        <a:t>8.3 </a:t>
                      </a:r>
                      <a:r>
                        <a:rPr lang="en-US" b="1" dirty="0" err="1">
                          <a:solidFill>
                            <a:srgbClr val="1D71B8"/>
                          </a:solidFill>
                        </a:rPr>
                        <a:t>Rezolvarea</a:t>
                      </a:r>
                      <a:r>
                        <a:rPr lang="en-US" b="1" dirty="0">
                          <a:solidFill>
                            <a:srgbClr val="1D71B8"/>
                          </a:solidFill>
                        </a:rPr>
                        <a:t> </a:t>
                      </a:r>
                      <a:r>
                        <a:rPr lang="en-US" b="1" dirty="0" err="1">
                          <a:solidFill>
                            <a:srgbClr val="1D71B8"/>
                          </a:solidFill>
                        </a:rPr>
                        <a:t>prin</a:t>
                      </a:r>
                      <a:r>
                        <a:rPr lang="en-US" b="1" dirty="0">
                          <a:solidFill>
                            <a:srgbClr val="1D71B8"/>
                          </a:solidFill>
                        </a:rPr>
                        <a:t> negociere și soluție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1D71B8"/>
                          </a:solidFill>
                          <a:effectLst/>
                          <a:uLnTx/>
                          <a:uFillTx/>
                          <a:latin typeface="+mn-lt"/>
                          <a:ea typeface="+mn-ea"/>
                          <a:cs typeface="+mn-cs"/>
                        </a:rPr>
                        <a:t>La sfârșitul acestei unități, elevii vor fi mai capabili să... </a:t>
                      </a:r>
                    </a:p>
                  </a:txBody>
                  <a:tcPr>
                    <a:solidFill>
                      <a:schemeClr val="accent5">
                        <a:lumMod val="20000"/>
                        <a:lumOff val="80000"/>
                      </a:schemeClr>
                    </a:solidFill>
                  </a:tcPr>
                </a:tc>
                <a:tc>
                  <a:txBody>
                    <a:bodyPr/>
                    <a:lstStyle/>
                    <a:p>
                      <a:r>
                        <a:rPr lang="en-GB" sz="1800" kern="1200" dirty="0">
                          <a:solidFill>
                            <a:schemeClr val="dk1"/>
                          </a:solidFill>
                          <a:effectLst/>
                          <a:latin typeface="+mn-lt"/>
                          <a:ea typeface="+mn-ea"/>
                          <a:cs typeface="+mn-cs"/>
                        </a:rPr>
                        <a:t>8.3.1 Descrie plângerea în propriile cuvinte pentru a verifica și </a:t>
                      </a:r>
                      <a:r>
                        <a:rPr lang="en-GB" sz="1800" kern="1200" dirty="0" err="1">
                          <a:solidFill>
                            <a:schemeClr val="dk1"/>
                          </a:solidFill>
                          <a:effectLst/>
                          <a:latin typeface="+mn-lt"/>
                          <a:ea typeface="+mn-ea"/>
                          <a:cs typeface="+mn-cs"/>
                        </a:rPr>
                        <a:t>confirma</a:t>
                      </a:r>
                      <a:r>
                        <a:rPr lang="en-GB" sz="1800" kern="1200" dirty="0">
                          <a:solidFill>
                            <a:schemeClr val="dk1"/>
                          </a:solidFill>
                          <a:effectLst/>
                          <a:latin typeface="+mn-lt"/>
                          <a:ea typeface="+mn-ea"/>
                          <a:cs typeface="+mn-cs"/>
                        </a:rPr>
                        <a:t> </a:t>
                      </a:r>
                      <a:r>
                        <a:rPr lang="en-GB" sz="1800" kern="1200" dirty="0" err="1">
                          <a:solidFill>
                            <a:schemeClr val="dk1"/>
                          </a:solidFill>
                          <a:effectLst/>
                          <a:latin typeface="+mn-lt"/>
                          <a:ea typeface="+mn-ea"/>
                          <a:cs typeface="+mn-cs"/>
                        </a:rPr>
                        <a:t>reclamatia</a:t>
                      </a:r>
                      <a:endParaRPr lang="en-GB" sz="1800" kern="1200" dirty="0">
                        <a:solidFill>
                          <a:schemeClr val="dk1"/>
                        </a:solidFill>
                        <a:effectLst/>
                        <a:latin typeface="+mn-lt"/>
                        <a:ea typeface="+mn-ea"/>
                        <a:cs typeface="+mn-cs"/>
                      </a:endParaRP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8.3.2. Transmite reclamația și/sau soluția între client și conducere</a:t>
                      </a:r>
                      <a:endParaRPr lang="en-US" dirty="0"/>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8.3.3. Negociază o soluție acceptabilă în limitele definite de conducere</a:t>
                      </a:r>
                    </a:p>
                  </a:txBody>
                  <a:tcPr>
                    <a:solidFill>
                      <a:schemeClr val="accent6">
                        <a:lumMod val="60000"/>
                        <a:lumOff val="40000"/>
                      </a:schemeClr>
                    </a:solidFill>
                  </a:tcPr>
                </a:tc>
                <a:extLst>
                  <a:ext uri="{0D108BD9-81ED-4DB2-BD59-A6C34878D82A}">
                    <a16:rowId xmlns:a16="http://schemas.microsoft.com/office/drawing/2014/main" val="2496106568"/>
                  </a:ext>
                </a:extLst>
              </a:tr>
            </a:tbl>
          </a:graphicData>
        </a:graphic>
      </p:graphicFrame>
    </p:spTree>
    <p:extLst>
      <p:ext uri="{BB962C8B-B14F-4D97-AF65-F5344CB8AC3E}">
        <p14:creationId xmlns:p14="http://schemas.microsoft.com/office/powerpoint/2010/main" val="2463134506"/>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TotalTime>
  <Words>1614</Words>
  <Application>Microsoft Office PowerPoint</Application>
  <PresentationFormat>Widescreen</PresentationFormat>
  <Paragraphs>164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Officeova 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TASK-BASED LANGUAGE LEARNING FOR TOURISM</dc:title>
  <dc:creator>Tina Ojsteršek</dc:creator>
  <cp:keywords>, docId:58DDFC8D0403BEFE02FD933B2EDADD6A</cp:keywords>
  <cp:lastModifiedBy>cpip</cp:lastModifiedBy>
  <cp:revision>14</cp:revision>
  <dcterms:created xsi:type="dcterms:W3CDTF">2022-09-05T06:47:46Z</dcterms:created>
  <dcterms:modified xsi:type="dcterms:W3CDTF">2023-05-04T10:43:02Z</dcterms:modified>
</cp:coreProperties>
</file>