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70" r:id="rId3"/>
    <p:sldId id="272" r:id="rId4"/>
    <p:sldId id="273" r:id="rId5"/>
    <p:sldId id="274" r:id="rId6"/>
    <p:sldId id="275" r:id="rId7"/>
    <p:sldId id="276" r:id="rId8"/>
    <p:sldId id="277" r:id="rId9"/>
    <p:sldId id="278" r:id="rId10"/>
    <p:sldId id="279" r:id="rId11"/>
    <p:sldId id="280" r:id="rId12"/>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71B8"/>
    <a:srgbClr val="95C1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0" autoAdjust="0"/>
    <p:restoredTop sz="94660"/>
  </p:normalViewPr>
  <p:slideViewPr>
    <p:cSldViewPr snapToGrid="0">
      <p:cViewPr varScale="1">
        <p:scale>
          <a:sx n="108" d="100"/>
          <a:sy n="108" d="100"/>
        </p:scale>
        <p:origin x="6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1EE1435-3CE0-CA91-90B0-2F89AFF7CC89}"/>
              </a:ext>
            </a:extLst>
          </p:cNvPr>
          <p:cNvSpPr>
            <a:spLocks noGrp="1"/>
          </p:cNvSpPr>
          <p:nvPr>
            <p:ph type="ctrTitle"/>
          </p:nvPr>
        </p:nvSpPr>
        <p:spPr>
          <a:xfrm>
            <a:off x="1524000" y="1122363"/>
            <a:ext cx="9144000" cy="2387600"/>
          </a:xfrm>
        </p:spPr>
        <p:txBody>
          <a:bodyPr anchor="b"/>
          <a:lstStyle>
            <a:lvl1pPr algn="ctr">
              <a:defRPr sz="6000"/>
            </a:lvl1pPr>
          </a:lstStyle>
          <a:p>
            <a:r>
              <a:rPr lang="sl-SI"/>
              <a:t>Kliknite, če želite urediti slog naslova matrice</a:t>
            </a:r>
          </a:p>
        </p:txBody>
      </p:sp>
      <p:sp>
        <p:nvSpPr>
          <p:cNvPr id="3" name="Podnaslov 2">
            <a:extLst>
              <a:ext uri="{FF2B5EF4-FFF2-40B4-BE49-F238E27FC236}">
                <a16:creationId xmlns:a16="http://schemas.microsoft.com/office/drawing/2014/main" id="{7B88889E-1212-EDED-E807-A60E5DA8CE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p>
        </p:txBody>
      </p:sp>
      <p:sp>
        <p:nvSpPr>
          <p:cNvPr id="4" name="Označba mesta datuma 3">
            <a:extLst>
              <a:ext uri="{FF2B5EF4-FFF2-40B4-BE49-F238E27FC236}">
                <a16:creationId xmlns:a16="http://schemas.microsoft.com/office/drawing/2014/main" id="{642C4C48-B0A1-3108-1DA1-F9E463267A31}"/>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5" name="Označba mesta noge 4">
            <a:extLst>
              <a:ext uri="{FF2B5EF4-FFF2-40B4-BE49-F238E27FC236}">
                <a16:creationId xmlns:a16="http://schemas.microsoft.com/office/drawing/2014/main" id="{7BB6808F-4AF7-10B8-39A8-D3FDCF4A0640}"/>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E999792E-E779-E44C-9E6B-7DC7FF7A2364}"/>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cxnSp>
        <p:nvCxnSpPr>
          <p:cNvPr id="8" name="Raven povezovalnik 7">
            <a:extLst>
              <a:ext uri="{FF2B5EF4-FFF2-40B4-BE49-F238E27FC236}">
                <a16:creationId xmlns:a16="http://schemas.microsoft.com/office/drawing/2014/main" id="{152E50F7-58CD-FE0A-DEA9-E4ABC2E9A97C}"/>
              </a:ext>
            </a:extLst>
          </p:cNvPr>
          <p:cNvCxnSpPr/>
          <p:nvPr userDrawn="1"/>
        </p:nvCxnSpPr>
        <p:spPr>
          <a:xfrm>
            <a:off x="0" y="6192982"/>
            <a:ext cx="12192000" cy="0"/>
          </a:xfrm>
          <a:prstGeom prst="line">
            <a:avLst/>
          </a:prstGeom>
          <a:ln>
            <a:solidFill>
              <a:srgbClr val="1D71B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055168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618544E-D88B-861E-1EAD-4115170BC643}"/>
              </a:ext>
            </a:extLst>
          </p:cNvPr>
          <p:cNvSpPr>
            <a:spLocks noGrp="1"/>
          </p:cNvSpPr>
          <p:nvPr>
            <p:ph type="title"/>
          </p:nvPr>
        </p:nvSpPr>
        <p:spPr/>
        <p:txBody>
          <a:bodyPr/>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6B79BCFC-4A20-E35C-2C08-C02CDF1FF023}"/>
              </a:ext>
            </a:extLst>
          </p:cNvPr>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13E25A1F-84F6-0083-332C-196C95BC9F51}"/>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5" name="Označba mesta noge 4">
            <a:extLst>
              <a:ext uri="{FF2B5EF4-FFF2-40B4-BE49-F238E27FC236}">
                <a16:creationId xmlns:a16="http://schemas.microsoft.com/office/drawing/2014/main" id="{3453964C-9141-E62C-261B-ADC677A0A20C}"/>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0D03330B-1F97-2159-02BF-F0B619102A63}"/>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28923027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a:extLst>
              <a:ext uri="{FF2B5EF4-FFF2-40B4-BE49-F238E27FC236}">
                <a16:creationId xmlns:a16="http://schemas.microsoft.com/office/drawing/2014/main" id="{F2DDAE14-7670-9967-4CA6-0813ACFD6890}"/>
              </a:ext>
            </a:extLst>
          </p:cNvPr>
          <p:cNvSpPr>
            <a:spLocks noGrp="1"/>
          </p:cNvSpPr>
          <p:nvPr>
            <p:ph type="title" orient="vert"/>
          </p:nvPr>
        </p:nvSpPr>
        <p:spPr>
          <a:xfrm>
            <a:off x="8724900" y="365125"/>
            <a:ext cx="2628900" cy="5811838"/>
          </a:xfrm>
        </p:spPr>
        <p:txBody>
          <a:bodyPr vert="eaVert"/>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A179C122-BADB-BCBD-F585-89D6E33708AF}"/>
              </a:ext>
            </a:extLst>
          </p:cNvPr>
          <p:cNvSpPr>
            <a:spLocks noGrp="1"/>
          </p:cNvSpPr>
          <p:nvPr>
            <p:ph type="body" orient="vert" idx="1"/>
          </p:nvPr>
        </p:nvSpPr>
        <p:spPr>
          <a:xfrm>
            <a:off x="838200" y="365125"/>
            <a:ext cx="7734300" cy="5811838"/>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3DC7ACDD-4363-F0F2-A0FD-081A944090BC}"/>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5" name="Označba mesta noge 4">
            <a:extLst>
              <a:ext uri="{FF2B5EF4-FFF2-40B4-BE49-F238E27FC236}">
                <a16:creationId xmlns:a16="http://schemas.microsoft.com/office/drawing/2014/main" id="{55F0487C-72FD-A101-E6D1-893E21DFC97F}"/>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C0E82B18-0C00-53C4-20BB-9806EA2CC02E}"/>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284522645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ostavitev po mer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0365D10-A392-AB51-E23E-78F3CFFECBC7}"/>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4CC2582A-2873-BBCD-B5D5-FE593DC21860}"/>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4" name="Označba mesta številke diapozitiva 3">
            <a:extLst>
              <a:ext uri="{FF2B5EF4-FFF2-40B4-BE49-F238E27FC236}">
                <a16:creationId xmlns:a16="http://schemas.microsoft.com/office/drawing/2014/main" id="{D3EF520A-3773-AAA1-4F07-6506A93C18B6}"/>
              </a:ext>
            </a:extLst>
          </p:cNvPr>
          <p:cNvSpPr>
            <a:spLocks noGrp="1"/>
          </p:cNvSpPr>
          <p:nvPr>
            <p:ph type="sldNum" sz="quarter" idx="11"/>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521202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24FF9A7-310E-59A3-B362-C4990E206CA6}"/>
              </a:ext>
            </a:extLst>
          </p:cNvPr>
          <p:cNvSpPr>
            <a:spLocks noGrp="1"/>
          </p:cNvSpPr>
          <p:nvPr>
            <p:ph type="title"/>
          </p:nvPr>
        </p:nvSpPr>
        <p:spPr>
          <a:xfrm>
            <a:off x="838200" y="1281802"/>
            <a:ext cx="10515600" cy="1325563"/>
          </a:xfrm>
        </p:spPr>
        <p:txBody>
          <a:bodyPr/>
          <a:lstStyle/>
          <a:p>
            <a:r>
              <a:rPr lang="sl-SI" dirty="0"/>
              <a:t>Kliknite, če želite urediti slog naslova matrice</a:t>
            </a:r>
          </a:p>
        </p:txBody>
      </p:sp>
      <p:sp>
        <p:nvSpPr>
          <p:cNvPr id="3" name="Označba mesta vsebine 2">
            <a:extLst>
              <a:ext uri="{FF2B5EF4-FFF2-40B4-BE49-F238E27FC236}">
                <a16:creationId xmlns:a16="http://schemas.microsoft.com/office/drawing/2014/main" id="{EB24CF6B-41DC-5E94-AF5D-CEEE317F696C}"/>
              </a:ext>
            </a:extLst>
          </p:cNvPr>
          <p:cNvSpPr>
            <a:spLocks noGrp="1"/>
          </p:cNvSpPr>
          <p:nvPr>
            <p:ph idx="1"/>
          </p:nvPr>
        </p:nvSpPr>
        <p:spPr>
          <a:xfrm>
            <a:off x="838200" y="2648197"/>
            <a:ext cx="10515600" cy="3528766"/>
          </a:xfrm>
        </p:spPr>
        <p:txBody>
          <a:bodyPr/>
          <a:lstStyle/>
          <a:p>
            <a:pPr lvl="0"/>
            <a:r>
              <a:rPr lang="sl-SI" dirty="0"/>
              <a:t>Kliknite za urejanje slogov besedila matrice</a:t>
            </a:r>
          </a:p>
          <a:p>
            <a:pPr lvl="1"/>
            <a:r>
              <a:rPr lang="sl-SI" dirty="0"/>
              <a:t>Druga raven</a:t>
            </a:r>
          </a:p>
          <a:p>
            <a:pPr lvl="2"/>
            <a:r>
              <a:rPr lang="sl-SI" dirty="0"/>
              <a:t>Tretja raven</a:t>
            </a:r>
          </a:p>
          <a:p>
            <a:pPr lvl="3"/>
            <a:r>
              <a:rPr lang="sl-SI" dirty="0"/>
              <a:t>Četrta raven</a:t>
            </a:r>
          </a:p>
          <a:p>
            <a:pPr lvl="4"/>
            <a:r>
              <a:rPr lang="sl-SI" dirty="0"/>
              <a:t>Peta raven</a:t>
            </a:r>
          </a:p>
        </p:txBody>
      </p:sp>
      <p:sp>
        <p:nvSpPr>
          <p:cNvPr id="5" name="Označba mesta noge 4">
            <a:extLst>
              <a:ext uri="{FF2B5EF4-FFF2-40B4-BE49-F238E27FC236}">
                <a16:creationId xmlns:a16="http://schemas.microsoft.com/office/drawing/2014/main" id="{3AEC46F5-D95E-82DE-D833-8ECFC46DC513}"/>
              </a:ext>
            </a:extLst>
          </p:cNvPr>
          <p:cNvSpPr>
            <a:spLocks noGrp="1"/>
          </p:cNvSpPr>
          <p:nvPr>
            <p:ph type="ftr" sz="quarter" idx="11"/>
          </p:nvPr>
        </p:nvSpPr>
        <p:spPr>
          <a:xfrm>
            <a:off x="2113807" y="6351506"/>
            <a:ext cx="6627421" cy="365125"/>
          </a:xfrm>
        </p:spPr>
        <p:txBody>
          <a:bodyPr/>
          <a:lstStyle/>
          <a:p>
            <a:endParaRPr lang="sl-SI" dirty="0"/>
          </a:p>
        </p:txBody>
      </p:sp>
      <p:cxnSp>
        <p:nvCxnSpPr>
          <p:cNvPr id="7" name="Raven povezovalnik 6">
            <a:extLst>
              <a:ext uri="{FF2B5EF4-FFF2-40B4-BE49-F238E27FC236}">
                <a16:creationId xmlns:a16="http://schemas.microsoft.com/office/drawing/2014/main" id="{282A639F-61BA-7CA0-A05F-F29C4BFD6837}"/>
              </a:ext>
            </a:extLst>
          </p:cNvPr>
          <p:cNvCxnSpPr/>
          <p:nvPr userDrawn="1"/>
        </p:nvCxnSpPr>
        <p:spPr>
          <a:xfrm>
            <a:off x="0" y="6264234"/>
            <a:ext cx="12192000" cy="0"/>
          </a:xfrm>
          <a:prstGeom prst="line">
            <a:avLst/>
          </a:prstGeom>
          <a:ln w="12700">
            <a:solidFill>
              <a:srgbClr val="1D71B8"/>
            </a:solidFill>
            <a:prstDash val="solid"/>
          </a:ln>
        </p:spPr>
        <p:style>
          <a:lnRef idx="1">
            <a:schemeClr val="accent1"/>
          </a:lnRef>
          <a:fillRef idx="0">
            <a:schemeClr val="accent1"/>
          </a:fillRef>
          <a:effectRef idx="0">
            <a:schemeClr val="accent1"/>
          </a:effectRef>
          <a:fontRef idx="minor">
            <a:schemeClr val="tx1"/>
          </a:fontRef>
        </p:style>
      </p:cxnSp>
      <p:sp>
        <p:nvSpPr>
          <p:cNvPr id="8" name="Pravokotnik 7">
            <a:extLst>
              <a:ext uri="{FF2B5EF4-FFF2-40B4-BE49-F238E27FC236}">
                <a16:creationId xmlns:a16="http://schemas.microsoft.com/office/drawing/2014/main" id="{9614944F-E9AF-3A22-03B6-FB82C29C3F59}"/>
              </a:ext>
            </a:extLst>
          </p:cNvPr>
          <p:cNvSpPr/>
          <p:nvPr userDrawn="1"/>
        </p:nvSpPr>
        <p:spPr>
          <a:xfrm>
            <a:off x="0" y="1068967"/>
            <a:ext cx="1033152" cy="112800"/>
          </a:xfrm>
          <a:prstGeom prst="rect">
            <a:avLst/>
          </a:prstGeom>
          <a:solidFill>
            <a:srgbClr val="95C11F"/>
          </a:solidFill>
          <a:ln>
            <a:solidFill>
              <a:srgbClr val="95C1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379258294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F59C6B1-E9D3-2049-5CBA-DC255960DAFF}"/>
              </a:ext>
            </a:extLst>
          </p:cNvPr>
          <p:cNvSpPr>
            <a:spLocks noGrp="1"/>
          </p:cNvSpPr>
          <p:nvPr>
            <p:ph type="title"/>
          </p:nvPr>
        </p:nvSpPr>
        <p:spPr>
          <a:xfrm>
            <a:off x="831850" y="1709738"/>
            <a:ext cx="10515600" cy="2852737"/>
          </a:xfrm>
        </p:spPr>
        <p:txBody>
          <a:bodyPr anchor="b"/>
          <a:lstStyle>
            <a:lvl1pPr>
              <a:defRPr sz="6000"/>
            </a:lvl1pPr>
          </a:lstStyle>
          <a:p>
            <a:r>
              <a:rPr lang="sl-SI"/>
              <a:t>Kliknite, če želite urediti slog naslova matrice</a:t>
            </a:r>
          </a:p>
        </p:txBody>
      </p:sp>
      <p:sp>
        <p:nvSpPr>
          <p:cNvPr id="3" name="Označba mesta besedila 2">
            <a:extLst>
              <a:ext uri="{FF2B5EF4-FFF2-40B4-BE49-F238E27FC236}">
                <a16:creationId xmlns:a16="http://schemas.microsoft.com/office/drawing/2014/main" id="{4A121003-3C55-D9D3-2A76-2910E36A0C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Kliknite za urejanje slogov besedila matrice</a:t>
            </a:r>
          </a:p>
        </p:txBody>
      </p:sp>
      <p:sp>
        <p:nvSpPr>
          <p:cNvPr id="4" name="Označba mesta datuma 3">
            <a:extLst>
              <a:ext uri="{FF2B5EF4-FFF2-40B4-BE49-F238E27FC236}">
                <a16:creationId xmlns:a16="http://schemas.microsoft.com/office/drawing/2014/main" id="{E0B054F6-3351-DF30-43CF-2A167B0D64EB}"/>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5" name="Označba mesta noge 4">
            <a:extLst>
              <a:ext uri="{FF2B5EF4-FFF2-40B4-BE49-F238E27FC236}">
                <a16:creationId xmlns:a16="http://schemas.microsoft.com/office/drawing/2014/main" id="{7FAD63A6-185F-42DC-E944-1723E55B1448}"/>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1EBEF0E7-131E-8653-33BF-C12D32BAEC6A}"/>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
        <p:nvSpPr>
          <p:cNvPr id="8" name="Pravokotnik 7">
            <a:extLst>
              <a:ext uri="{FF2B5EF4-FFF2-40B4-BE49-F238E27FC236}">
                <a16:creationId xmlns:a16="http://schemas.microsoft.com/office/drawing/2014/main" id="{DFA2D606-4064-06AB-F5BA-299C4CA84DAE}"/>
              </a:ext>
            </a:extLst>
          </p:cNvPr>
          <p:cNvSpPr/>
          <p:nvPr userDrawn="1"/>
        </p:nvSpPr>
        <p:spPr>
          <a:xfrm>
            <a:off x="1" y="1128171"/>
            <a:ext cx="1033152" cy="112800"/>
          </a:xfrm>
          <a:prstGeom prst="rect">
            <a:avLst/>
          </a:prstGeom>
          <a:solidFill>
            <a:srgbClr val="95C11F"/>
          </a:solidFill>
          <a:ln>
            <a:solidFill>
              <a:srgbClr val="95C1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477124849"/>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28DD565-52AE-36D3-4DC1-F56CC44FF993}"/>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8061B8AB-61D6-CB47-807E-329D15F9938A}"/>
              </a:ext>
            </a:extLst>
          </p:cNvPr>
          <p:cNvSpPr>
            <a:spLocks noGrp="1"/>
          </p:cNvSpPr>
          <p:nvPr>
            <p:ph sz="half" idx="1"/>
          </p:nvPr>
        </p:nvSpPr>
        <p:spPr>
          <a:xfrm>
            <a:off x="838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a:extLst>
              <a:ext uri="{FF2B5EF4-FFF2-40B4-BE49-F238E27FC236}">
                <a16:creationId xmlns:a16="http://schemas.microsoft.com/office/drawing/2014/main" id="{F0EB6331-224D-3F8A-C454-5662C6DB2E11}"/>
              </a:ext>
            </a:extLst>
          </p:cNvPr>
          <p:cNvSpPr>
            <a:spLocks noGrp="1"/>
          </p:cNvSpPr>
          <p:nvPr>
            <p:ph sz="half" idx="2"/>
          </p:nvPr>
        </p:nvSpPr>
        <p:spPr>
          <a:xfrm>
            <a:off x="6172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a:extLst>
              <a:ext uri="{FF2B5EF4-FFF2-40B4-BE49-F238E27FC236}">
                <a16:creationId xmlns:a16="http://schemas.microsoft.com/office/drawing/2014/main" id="{0D1C13E9-5F71-63DB-3BCC-865F67D91199}"/>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6" name="Označba mesta noge 5">
            <a:extLst>
              <a:ext uri="{FF2B5EF4-FFF2-40B4-BE49-F238E27FC236}">
                <a16:creationId xmlns:a16="http://schemas.microsoft.com/office/drawing/2014/main" id="{478DB4EA-8C09-1CE1-0013-ABE39C093E66}"/>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F5F90FF6-CB6D-4C4C-5094-F553E12D436C}"/>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57331536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42605CF-1EC5-84A5-115F-01C175E4EB80}"/>
              </a:ext>
            </a:extLst>
          </p:cNvPr>
          <p:cNvSpPr>
            <a:spLocks noGrp="1"/>
          </p:cNvSpPr>
          <p:nvPr>
            <p:ph type="title"/>
          </p:nvPr>
        </p:nvSpPr>
        <p:spPr>
          <a:xfrm>
            <a:off x="839788" y="365125"/>
            <a:ext cx="10515600" cy="1325563"/>
          </a:xfrm>
        </p:spPr>
        <p:txBody>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E8C54D0F-8595-2B4C-5A83-0CB1E2F9F4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Označba mesta vsebine 3">
            <a:extLst>
              <a:ext uri="{FF2B5EF4-FFF2-40B4-BE49-F238E27FC236}">
                <a16:creationId xmlns:a16="http://schemas.microsoft.com/office/drawing/2014/main" id="{4AC416E6-CA37-E1FE-237D-7D991C4EFE39}"/>
              </a:ext>
            </a:extLst>
          </p:cNvPr>
          <p:cNvSpPr>
            <a:spLocks noGrp="1"/>
          </p:cNvSpPr>
          <p:nvPr>
            <p:ph sz="half" idx="2"/>
          </p:nvPr>
        </p:nvSpPr>
        <p:spPr>
          <a:xfrm>
            <a:off x="839788" y="2505075"/>
            <a:ext cx="5157787"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a:extLst>
              <a:ext uri="{FF2B5EF4-FFF2-40B4-BE49-F238E27FC236}">
                <a16:creationId xmlns:a16="http://schemas.microsoft.com/office/drawing/2014/main" id="{14262363-5065-8DD4-4B8B-6DF5EB1418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Označba mesta vsebine 5">
            <a:extLst>
              <a:ext uri="{FF2B5EF4-FFF2-40B4-BE49-F238E27FC236}">
                <a16:creationId xmlns:a16="http://schemas.microsoft.com/office/drawing/2014/main" id="{A58BFA32-0F6B-D8CF-2780-95842F6B24E5}"/>
              </a:ext>
            </a:extLst>
          </p:cNvPr>
          <p:cNvSpPr>
            <a:spLocks noGrp="1"/>
          </p:cNvSpPr>
          <p:nvPr>
            <p:ph sz="quarter" idx="4"/>
          </p:nvPr>
        </p:nvSpPr>
        <p:spPr>
          <a:xfrm>
            <a:off x="6172200" y="2505075"/>
            <a:ext cx="5183188"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a:extLst>
              <a:ext uri="{FF2B5EF4-FFF2-40B4-BE49-F238E27FC236}">
                <a16:creationId xmlns:a16="http://schemas.microsoft.com/office/drawing/2014/main" id="{8B4E8A03-C704-FE4D-00A7-9739925CCAF7}"/>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8" name="Označba mesta noge 7">
            <a:extLst>
              <a:ext uri="{FF2B5EF4-FFF2-40B4-BE49-F238E27FC236}">
                <a16:creationId xmlns:a16="http://schemas.microsoft.com/office/drawing/2014/main" id="{555C5149-AF08-F9E1-A6A5-E2A0AB51F896}"/>
              </a:ext>
            </a:extLst>
          </p:cNvPr>
          <p:cNvSpPr>
            <a:spLocks noGrp="1"/>
          </p:cNvSpPr>
          <p:nvPr>
            <p:ph type="ftr" sz="quarter" idx="11"/>
          </p:nvPr>
        </p:nvSpPr>
        <p:spPr/>
        <p:txBody>
          <a:bodyPr/>
          <a:lstStyle/>
          <a:p>
            <a:endParaRPr lang="sl-SI"/>
          </a:p>
        </p:txBody>
      </p:sp>
      <p:sp>
        <p:nvSpPr>
          <p:cNvPr id="9" name="Označba mesta številke diapozitiva 8">
            <a:extLst>
              <a:ext uri="{FF2B5EF4-FFF2-40B4-BE49-F238E27FC236}">
                <a16:creationId xmlns:a16="http://schemas.microsoft.com/office/drawing/2014/main" id="{BAC6E518-057E-0B55-5201-564A1889BB89}"/>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286163720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9C93377-2C04-F97C-BFBB-FC2A8514887D}"/>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1EA640A0-0FDE-7F13-7CD1-F7DB6ED615E1}"/>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4" name="Označba mesta noge 3">
            <a:extLst>
              <a:ext uri="{FF2B5EF4-FFF2-40B4-BE49-F238E27FC236}">
                <a16:creationId xmlns:a16="http://schemas.microsoft.com/office/drawing/2014/main" id="{1CD819DA-4743-D6BA-B770-3EE491968B5B}"/>
              </a:ext>
            </a:extLst>
          </p:cNvPr>
          <p:cNvSpPr>
            <a:spLocks noGrp="1"/>
          </p:cNvSpPr>
          <p:nvPr>
            <p:ph type="ftr" sz="quarter" idx="11"/>
          </p:nvPr>
        </p:nvSpPr>
        <p:spPr/>
        <p:txBody>
          <a:bodyPr/>
          <a:lstStyle/>
          <a:p>
            <a:endParaRPr lang="sl-SI"/>
          </a:p>
        </p:txBody>
      </p:sp>
      <p:sp>
        <p:nvSpPr>
          <p:cNvPr id="5" name="Označba mesta številke diapozitiva 4">
            <a:extLst>
              <a:ext uri="{FF2B5EF4-FFF2-40B4-BE49-F238E27FC236}">
                <a16:creationId xmlns:a16="http://schemas.microsoft.com/office/drawing/2014/main" id="{B0C6B07F-6968-A099-7F55-697FAE34F2CA}"/>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355031396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a:extLst>
              <a:ext uri="{FF2B5EF4-FFF2-40B4-BE49-F238E27FC236}">
                <a16:creationId xmlns:a16="http://schemas.microsoft.com/office/drawing/2014/main" id="{D956E8B4-3058-92A7-81CE-383A98FF435F}"/>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3" name="Označba mesta noge 2">
            <a:extLst>
              <a:ext uri="{FF2B5EF4-FFF2-40B4-BE49-F238E27FC236}">
                <a16:creationId xmlns:a16="http://schemas.microsoft.com/office/drawing/2014/main" id="{BD9012E2-EDE8-AB71-C916-3F6C2F63AEEE}"/>
              </a:ext>
            </a:extLst>
          </p:cNvPr>
          <p:cNvSpPr>
            <a:spLocks noGrp="1"/>
          </p:cNvSpPr>
          <p:nvPr>
            <p:ph type="ftr" sz="quarter" idx="11"/>
          </p:nvPr>
        </p:nvSpPr>
        <p:spPr/>
        <p:txBody>
          <a:bodyPr/>
          <a:lstStyle/>
          <a:p>
            <a:endParaRPr lang="sl-SI"/>
          </a:p>
        </p:txBody>
      </p:sp>
      <p:sp>
        <p:nvSpPr>
          <p:cNvPr id="4" name="Označba mesta številke diapozitiva 3">
            <a:extLst>
              <a:ext uri="{FF2B5EF4-FFF2-40B4-BE49-F238E27FC236}">
                <a16:creationId xmlns:a16="http://schemas.microsoft.com/office/drawing/2014/main" id="{5712A796-DA41-E016-9D34-015AE848B222}"/>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2521097663"/>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531F62E-7A38-EC0A-7CF0-58F5ABA96A23}"/>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vsebine 2">
            <a:extLst>
              <a:ext uri="{FF2B5EF4-FFF2-40B4-BE49-F238E27FC236}">
                <a16:creationId xmlns:a16="http://schemas.microsoft.com/office/drawing/2014/main" id="{FB1022F5-63CC-59B4-72AD-E0B6AF3344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a:extLst>
              <a:ext uri="{FF2B5EF4-FFF2-40B4-BE49-F238E27FC236}">
                <a16:creationId xmlns:a16="http://schemas.microsoft.com/office/drawing/2014/main" id="{39BC0656-BE63-9FBB-D84A-A42284FEC4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C92D400D-7063-F484-BAEF-BE062EA8F60C}"/>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6" name="Označba mesta noge 5">
            <a:extLst>
              <a:ext uri="{FF2B5EF4-FFF2-40B4-BE49-F238E27FC236}">
                <a16:creationId xmlns:a16="http://schemas.microsoft.com/office/drawing/2014/main" id="{342EA384-FFCD-1A5D-7952-1864D258CEDD}"/>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09F33F96-F87C-17C8-4287-E5EC8D632A0E}"/>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05487810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4FDEF16-F941-1677-82A3-9BB8F849EDD2}"/>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slike 2">
            <a:extLst>
              <a:ext uri="{FF2B5EF4-FFF2-40B4-BE49-F238E27FC236}">
                <a16:creationId xmlns:a16="http://schemas.microsoft.com/office/drawing/2014/main" id="{BE8A0D83-25A1-346E-FCA3-5EF8C7FD57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a:extLst>
              <a:ext uri="{FF2B5EF4-FFF2-40B4-BE49-F238E27FC236}">
                <a16:creationId xmlns:a16="http://schemas.microsoft.com/office/drawing/2014/main" id="{E7DDC3D4-1AF9-D907-8142-37BC7032BB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CB79D453-5294-95F6-C34A-51473EEF2B0D}"/>
              </a:ext>
            </a:extLst>
          </p:cNvPr>
          <p:cNvSpPr>
            <a:spLocks noGrp="1"/>
          </p:cNvSpPr>
          <p:nvPr>
            <p:ph type="dt" sz="half" idx="10"/>
          </p:nvPr>
        </p:nvSpPr>
        <p:spPr>
          <a:xfrm>
            <a:off x="838200" y="6356350"/>
            <a:ext cx="2743200" cy="365125"/>
          </a:xfrm>
          <a:prstGeom prst="rect">
            <a:avLst/>
          </a:prstGeom>
        </p:spPr>
        <p:txBody>
          <a:bodyPr/>
          <a:lstStyle/>
          <a:p>
            <a:pPr fontAlgn="base"/>
            <a:r>
              <a:rPr lang="en-US">
                <a:solidFill>
                  <a:srgbClr val="484848"/>
                </a:solidFill>
                <a:latin typeface="corbel" panose="020B0503020204020204" pitchFamily="34" charset="0"/>
              </a:rPr>
              <a:t>Disclaimer: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en-US" dirty="0">
              <a:solidFill>
                <a:srgbClr val="484848"/>
              </a:solidFill>
              <a:latin typeface="corbel" panose="020B0503020204020204" pitchFamily="34" charset="0"/>
            </a:endParaRPr>
          </a:p>
        </p:txBody>
      </p:sp>
      <p:sp>
        <p:nvSpPr>
          <p:cNvPr id="6" name="Označba mesta noge 5">
            <a:extLst>
              <a:ext uri="{FF2B5EF4-FFF2-40B4-BE49-F238E27FC236}">
                <a16:creationId xmlns:a16="http://schemas.microsoft.com/office/drawing/2014/main" id="{B71020F0-1D34-6C3F-65F4-7787DA6577CB}"/>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E4C80E23-233D-77C1-9E8D-65C98065C0F3}"/>
              </a:ext>
            </a:extLst>
          </p:cNvPr>
          <p:cNvSpPr>
            <a:spLocks noGrp="1"/>
          </p:cNvSpPr>
          <p:nvPr>
            <p:ph type="sldNum" sz="quarter" idx="12"/>
          </p:nvPr>
        </p:nvSpPr>
        <p:spPr>
          <a:xfrm>
            <a:off x="8610600" y="6356350"/>
            <a:ext cx="2743200" cy="365125"/>
          </a:xfrm>
          <a:prstGeom prst="rect">
            <a:avLst/>
          </a:prstGeom>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11098308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20"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image" Target="../media/image6.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a:extLst>
              <a:ext uri="{FF2B5EF4-FFF2-40B4-BE49-F238E27FC236}">
                <a16:creationId xmlns:a16="http://schemas.microsoft.com/office/drawing/2014/main" id="{0030DB8E-BD2A-B298-FEDC-53A36213DE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dirty="0"/>
              <a:t>Kliknite, če želite urediti slog naslova matrice</a:t>
            </a:r>
          </a:p>
        </p:txBody>
      </p:sp>
      <p:sp>
        <p:nvSpPr>
          <p:cNvPr id="3" name="Označba mesta besedila 2">
            <a:extLst>
              <a:ext uri="{FF2B5EF4-FFF2-40B4-BE49-F238E27FC236}">
                <a16:creationId xmlns:a16="http://schemas.microsoft.com/office/drawing/2014/main" id="{DC68F0A3-F7EB-2057-10B0-0AD502B28C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dirty="0"/>
              <a:t>Cómo limpiar el suelo con un paño húmedo</a:t>
            </a:r>
          </a:p>
          <a:p>
            <a:pPr lvl="1"/>
            <a:r>
              <a:rPr lang="sl-SI" dirty="0"/>
              <a:t>Druga cuervo</a:t>
            </a:r>
          </a:p>
          <a:p>
            <a:pPr lvl="2"/>
            <a:r>
              <a:rPr lang="sl-SI" dirty="0"/>
              <a:t>Cuervo de Tretja</a:t>
            </a:r>
          </a:p>
          <a:p>
            <a:pPr lvl="3"/>
            <a:r>
              <a:rPr lang="sl-SI" dirty="0"/>
              <a:t>cuervo Četrta</a:t>
            </a:r>
          </a:p>
          <a:p>
            <a:pPr lvl="4"/>
            <a:r>
              <a:rPr lang="sl-SI" dirty="0"/>
              <a:t>Peta cuervo</a:t>
            </a:r>
          </a:p>
        </p:txBody>
      </p:sp>
      <p:sp>
        <p:nvSpPr>
          <p:cNvPr id="5" name="Označba mesta noge 4">
            <a:extLst>
              <a:ext uri="{FF2B5EF4-FFF2-40B4-BE49-F238E27FC236}">
                <a16:creationId xmlns:a16="http://schemas.microsoft.com/office/drawing/2014/main" id="{1DBEBE91-44A9-2AEE-2CEA-DF1B823148A9}"/>
              </a:ext>
            </a:extLst>
          </p:cNvPr>
          <p:cNvSpPr>
            <a:spLocks noGrp="1"/>
          </p:cNvSpPr>
          <p:nvPr>
            <p:ph type="ftr" sz="quarter" idx="3"/>
          </p:nvPr>
        </p:nvSpPr>
        <p:spPr>
          <a:xfrm>
            <a:off x="1425039" y="6356350"/>
            <a:ext cx="925104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dirty="0"/>
          </a:p>
        </p:txBody>
      </p:sp>
      <p:pic>
        <p:nvPicPr>
          <p:cNvPr id="7" name="Picture 2" descr="Download centre for visual elements - Regional Policy - European Commission">
            <a:extLst>
              <a:ext uri="{FF2B5EF4-FFF2-40B4-BE49-F238E27FC236}">
                <a16:creationId xmlns:a16="http://schemas.microsoft.com/office/drawing/2014/main" id="{12154B01-7A36-D070-9CEB-03A3F988C52F}"/>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17470" y="172321"/>
            <a:ext cx="1639924" cy="344384"/>
          </a:xfrm>
          <a:prstGeom prst="rect">
            <a:avLst/>
          </a:prstGeom>
          <a:noFill/>
          <a:extLst>
            <a:ext uri="{909E8E84-426E-40DD-AFC4-6F175D3DCCD1}">
              <a14:hiddenFill xmlns:a14="http://schemas.microsoft.com/office/drawing/2010/main">
                <a:solidFill>
                  <a:srgbClr val="FFFFFF"/>
                </a:solidFill>
              </a14:hiddenFill>
            </a:ext>
          </a:extLst>
        </p:spPr>
      </p:pic>
      <p:pic>
        <p:nvPicPr>
          <p:cNvPr id="8" name="Slika 7">
            <a:extLst>
              <a:ext uri="{FF2B5EF4-FFF2-40B4-BE49-F238E27FC236}">
                <a16:creationId xmlns:a16="http://schemas.microsoft.com/office/drawing/2014/main" id="{3FA0AA02-EA0D-A772-2C2B-B541798337A2}"/>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676082" y="107488"/>
            <a:ext cx="575148" cy="441019"/>
          </a:xfrm>
          <a:prstGeom prst="rect">
            <a:avLst/>
          </a:prstGeom>
        </p:spPr>
      </p:pic>
      <p:pic>
        <p:nvPicPr>
          <p:cNvPr id="10" name="Slika 9" descr="Slika, ki vsebuje besede besedilo&#10;&#10;Opis je samodejno ustvarjen">
            <a:extLst>
              <a:ext uri="{FF2B5EF4-FFF2-40B4-BE49-F238E27FC236}">
                <a16:creationId xmlns:a16="http://schemas.microsoft.com/office/drawing/2014/main" id="{C8295BD4-8447-934E-EDDD-FCE23414B5E4}"/>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2538784" y="6443782"/>
            <a:ext cx="1333520" cy="190260"/>
          </a:xfrm>
          <a:prstGeom prst="rect">
            <a:avLst/>
          </a:prstGeom>
        </p:spPr>
      </p:pic>
      <p:pic>
        <p:nvPicPr>
          <p:cNvPr id="12" name="Slika 11" descr="Slika, ki vsebuje besede besedilo&#10;&#10;Opis je samodejno ustvarjen">
            <a:extLst>
              <a:ext uri="{FF2B5EF4-FFF2-40B4-BE49-F238E27FC236}">
                <a16:creationId xmlns:a16="http://schemas.microsoft.com/office/drawing/2014/main" id="{F5E47881-ED96-3A10-40EC-48C9ED8FCAA8}"/>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4256486" y="6436364"/>
            <a:ext cx="1267304" cy="231824"/>
          </a:xfrm>
          <a:prstGeom prst="rect">
            <a:avLst/>
          </a:prstGeom>
        </p:spPr>
      </p:pic>
      <p:pic>
        <p:nvPicPr>
          <p:cNvPr id="14" name="Slika 13">
            <a:extLst>
              <a:ext uri="{FF2B5EF4-FFF2-40B4-BE49-F238E27FC236}">
                <a16:creationId xmlns:a16="http://schemas.microsoft.com/office/drawing/2014/main" id="{302A1EB3-4CC6-8147-162F-8064DCA113B8}"/>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5907972" y="6442108"/>
            <a:ext cx="653143" cy="220337"/>
          </a:xfrm>
          <a:prstGeom prst="rect">
            <a:avLst/>
          </a:prstGeom>
        </p:spPr>
      </p:pic>
      <p:pic>
        <p:nvPicPr>
          <p:cNvPr id="16" name="Slika 15">
            <a:extLst>
              <a:ext uri="{FF2B5EF4-FFF2-40B4-BE49-F238E27FC236}">
                <a16:creationId xmlns:a16="http://schemas.microsoft.com/office/drawing/2014/main" id="{A1ED756F-E2DE-B6AE-188A-2CC5723B8741}"/>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7329480" y="6427136"/>
            <a:ext cx="263321" cy="261090"/>
          </a:xfrm>
          <a:prstGeom prst="rect">
            <a:avLst/>
          </a:prstGeom>
        </p:spPr>
      </p:pic>
      <p:pic>
        <p:nvPicPr>
          <p:cNvPr id="18" name="Slika 17" descr="Slika, ki vsebuje besede besedilo, izrezek&#10;&#10;Opis je samodejno ustvarjen">
            <a:extLst>
              <a:ext uri="{FF2B5EF4-FFF2-40B4-BE49-F238E27FC236}">
                <a16:creationId xmlns:a16="http://schemas.microsoft.com/office/drawing/2014/main" id="{5E73C7EF-4E46-599B-CD4C-2AFCD0D666AB}"/>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8073787" y="6442108"/>
            <a:ext cx="339331" cy="205484"/>
          </a:xfrm>
          <a:prstGeom prst="rect">
            <a:avLst/>
          </a:prstGeom>
        </p:spPr>
      </p:pic>
    </p:spTree>
    <p:extLst>
      <p:ext uri="{BB962C8B-B14F-4D97-AF65-F5344CB8AC3E}">
        <p14:creationId xmlns:p14="http://schemas.microsoft.com/office/powerpoint/2010/main" val="213588487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00" r:id="rId12"/>
  </p:sldLayoutIdLst>
  <p:hf sldNum="0" hdr="0" ftr="0" dt="0"/>
  <p:txStyles>
    <p:titleStyle>
      <a:lvl1pPr algn="l" defTabSz="914400" rtl="0" eaLnBrk="1" latinLnBrk="0" hangingPunct="1">
        <a:lnSpc>
          <a:spcPct val="90000"/>
        </a:lnSpc>
        <a:spcBef>
          <a:spcPct val="0"/>
        </a:spcBef>
        <a:buNone/>
        <a:defRPr sz="4000" kern="1200">
          <a:solidFill>
            <a:srgbClr val="95C11F"/>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D71B8"/>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D71B8"/>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D71B8"/>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D71B8"/>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D71B8"/>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researchleap.com/modern-marketing-communication-tourism/" TargetMode="External"/><Relationship Id="rId2" Type="http://schemas.openxmlformats.org/officeDocument/2006/relationships/image" Target="../media/image8.jp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reativecommons.org/licenses/by/3.0/"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lika 4" descr="Slika, ki vsebuje besede besedilo&#10;&#10;Opis je samodejno ustvarjen">
            <a:extLst>
              <a:ext uri="{FF2B5EF4-FFF2-40B4-BE49-F238E27FC236}">
                <a16:creationId xmlns:a16="http://schemas.microsoft.com/office/drawing/2014/main" id="{213729AA-1B21-3023-118A-5C8534156D32}"/>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8913" t="6986" r="24954"/>
          <a:stretch/>
        </p:blipFill>
        <p:spPr>
          <a:xfrm>
            <a:off x="3523488" y="10"/>
            <a:ext cx="8668512" cy="6857990"/>
          </a:xfrm>
          <a:prstGeom prst="rect">
            <a:avLst/>
          </a:prstGeom>
        </p:spPr>
      </p:pic>
      <p:sp>
        <p:nvSpPr>
          <p:cNvPr id="1033" name="Rectangle 103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odnaslov 2">
            <a:extLst>
              <a:ext uri="{FF2B5EF4-FFF2-40B4-BE49-F238E27FC236}">
                <a16:creationId xmlns:a16="http://schemas.microsoft.com/office/drawing/2014/main" id="{F4A3F0E0-2661-566D-ED48-DA04DE715410}"/>
              </a:ext>
            </a:extLst>
          </p:cNvPr>
          <p:cNvSpPr>
            <a:spLocks noGrp="1"/>
          </p:cNvSpPr>
          <p:nvPr>
            <p:ph type="subTitle" idx="1"/>
          </p:nvPr>
        </p:nvSpPr>
        <p:spPr>
          <a:xfrm>
            <a:off x="477980" y="4872922"/>
            <a:ext cx="4023359" cy="1208141"/>
          </a:xfrm>
        </p:spPr>
        <p:txBody>
          <a:bodyPr>
            <a:normAutofit/>
          </a:bodyPr>
          <a:lstStyle/>
          <a:p>
            <a:pPr algn="l"/>
            <a:r>
              <a:rPr lang="en-US" dirty="0"/>
              <a:t>Proyecto Resultado 2 A1-A3</a:t>
            </a:r>
          </a:p>
          <a:p>
            <a:pPr algn="l"/>
            <a:r>
              <a:rPr lang="en-GB" b="1" dirty="0"/>
              <a:t>PROGRAMA PEDAGÓGICO TBL </a:t>
            </a:r>
          </a:p>
        </p:txBody>
      </p:sp>
      <p:sp>
        <p:nvSpPr>
          <p:cNvPr id="1035" name="Rectangle 103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37" name="Rectangle 103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Download centre for visual elements - Regional Policy - European Commission">
            <a:extLst>
              <a:ext uri="{FF2B5EF4-FFF2-40B4-BE49-F238E27FC236}">
                <a16:creationId xmlns:a16="http://schemas.microsoft.com/office/drawing/2014/main" id="{015467E8-DE48-B196-E476-643B1B54BF0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609" y="132825"/>
            <a:ext cx="1954830" cy="410514"/>
          </a:xfrm>
          <a:prstGeom prst="rect">
            <a:avLst/>
          </a:prstGeom>
          <a:noFill/>
          <a:extLst>
            <a:ext uri="{909E8E84-426E-40DD-AFC4-6F175D3DCCD1}">
              <a14:hiddenFill xmlns:a14="http://schemas.microsoft.com/office/drawing/2010/main">
                <a:solidFill>
                  <a:srgbClr val="FFFFFF"/>
                </a:solidFill>
              </a14:hiddenFill>
            </a:ext>
          </a:extLst>
        </p:spPr>
      </p:pic>
      <p:sp>
        <p:nvSpPr>
          <p:cNvPr id="6" name="PoljeZBesedilom 5">
            <a:extLst>
              <a:ext uri="{FF2B5EF4-FFF2-40B4-BE49-F238E27FC236}">
                <a16:creationId xmlns:a16="http://schemas.microsoft.com/office/drawing/2014/main" id="{FD100AF2-ADBE-6579-98AF-0AB6EA9891F6}"/>
              </a:ext>
            </a:extLst>
          </p:cNvPr>
          <p:cNvSpPr txBox="1"/>
          <p:nvPr/>
        </p:nvSpPr>
        <p:spPr>
          <a:xfrm>
            <a:off x="9508253" y="6657945"/>
            <a:ext cx="2683747" cy="200055"/>
          </a:xfrm>
          <a:prstGeom prst="rect">
            <a:avLst/>
          </a:prstGeom>
          <a:solidFill>
            <a:srgbClr val="000000"/>
          </a:solidFill>
        </p:spPr>
        <p:txBody>
          <a:bodyPr wrap="none" rtlCol="0">
            <a:spAutoFit/>
          </a:bodyPr>
          <a:lstStyle/>
          <a:p>
            <a:pPr algn="r">
              <a:spcAft>
                <a:spcPts val="600"/>
              </a:spcAft>
            </a:pPr>
            <a:r>
              <a:rPr lang="sl-SI" sz="700">
                <a:solidFill>
                  <a:srgbClr val="FFFFFF"/>
                </a:solidFill>
                <a:hlinkClick r:id="rId3" tooltip="https://researchleap.com/modern-marketing-communication-tourism/">
                  <a:extLst>
                    <a:ext uri="{A12FA001-AC4F-418D-AE19-62706E023703}">
                      <ahyp:hlinkClr xmlns:ahyp="http://schemas.microsoft.com/office/drawing/2018/hyperlinkcolor" val="tx"/>
                    </a:ext>
                  </a:extLst>
                </a:hlinkClick>
              </a:rPr>
              <a:t>La fotografía de </a:t>
            </a:r>
            <a:r>
              <a:rPr lang="sl-SI" sz="700">
                <a:solidFill>
                  <a:srgbClr val="FFFFFF"/>
                </a:solidFill>
              </a:rPr>
              <a:t>Neznan está licenciada bajo </a:t>
            </a:r>
            <a:r>
              <a:rPr lang="sl-SI" sz="700">
                <a:solidFill>
                  <a:srgbClr val="FFFFFF"/>
                </a:solidFill>
                <a:hlinkClick r:id="rId5" tooltip="https://creativecommons.org/licenses/by/3.0/">
                  <a:extLst>
                    <a:ext uri="{A12FA001-AC4F-418D-AE19-62706E023703}">
                      <ahyp:hlinkClr xmlns:ahyp="http://schemas.microsoft.com/office/drawing/2018/hyperlinkcolor" val="tx"/>
                    </a:ext>
                  </a:extLst>
                </a:hlinkClick>
              </a:rPr>
              <a:t>CC BY</a:t>
            </a:r>
            <a:endParaRPr lang="sl-SI" sz="700">
              <a:solidFill>
                <a:srgbClr val="FFFFFF"/>
              </a:solidFill>
            </a:endParaRPr>
          </a:p>
        </p:txBody>
      </p:sp>
      <p:pic>
        <p:nvPicPr>
          <p:cNvPr id="4" name="Slika 7">
            <a:extLst>
              <a:ext uri="{FF2B5EF4-FFF2-40B4-BE49-F238E27FC236}">
                <a16:creationId xmlns:a16="http://schemas.microsoft.com/office/drawing/2014/main" id="{71FA2EAA-B57B-7C52-F1C7-5D8B87A600C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5214" y="947601"/>
            <a:ext cx="4383936" cy="3361568"/>
          </a:xfrm>
          <a:prstGeom prst="rect">
            <a:avLst/>
          </a:prstGeom>
        </p:spPr>
      </p:pic>
    </p:spTree>
    <p:extLst>
      <p:ext uri="{BB962C8B-B14F-4D97-AF65-F5344CB8AC3E}">
        <p14:creationId xmlns:p14="http://schemas.microsoft.com/office/powerpoint/2010/main" val="2033337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128301527"/>
              </p:ext>
            </p:extLst>
          </p:nvPr>
        </p:nvGraphicFramePr>
        <p:xfrm>
          <a:off x="891402" y="1438807"/>
          <a:ext cx="10409196" cy="5480153"/>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938633">
                <a:tc gridSpan="4">
                  <a:txBody>
                    <a:bodyPr/>
                    <a:lstStyle/>
                    <a:p>
                      <a:r>
                        <a:rPr lang="en-US" sz="4000" dirty="0"/>
                        <a:t>Módulo 9: Presentar las tradiciones culturales</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9.1 Explicación de costumbres anuales sencillas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Al final de esta unidad, los alumnos serán más capaces de...</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9.1.1 Comprender las preguntas de los clientes sobre las aduanas anuales</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9.1.2 Explicar lo que ocurre cada año</a:t>
                      </a:r>
                    </a:p>
                  </a:txBody>
                  <a:tcPr>
                    <a:solidFill>
                      <a:schemeClr val="accent6">
                        <a:lumMod val="40000"/>
                        <a:lumOff val="60000"/>
                      </a:schemeClr>
                    </a:solidFill>
                  </a:tcPr>
                </a:tc>
                <a:tc>
                  <a:txBody>
                    <a:bodyPr/>
                    <a:lstStyle/>
                    <a:p>
                      <a:r>
                        <a:rPr lang="en-US" dirty="0"/>
                        <a:t>9.1.3 Indicar a los clientes dónde pueden encontrar más información</a:t>
                      </a:r>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9.2 Presentar la narración con pasos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Al final de esta unidad, los alumnos serán más capaces de...</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9.2.1 Responder a las preguntas de los clientes sobre cómo se llevan a cabo las costumbres/tradiciones anuales</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9.2.2 Explicar las etapas y su secuencia</a:t>
                      </a:r>
                    </a:p>
                  </a:txBody>
                  <a:tcPr>
                    <a:solidFill>
                      <a:schemeClr val="accent6">
                        <a:lumMod val="40000"/>
                        <a:lumOff val="60000"/>
                      </a:schemeClr>
                    </a:solidFill>
                  </a:tcPr>
                </a:tc>
                <a:tc>
                  <a:txBody>
                    <a:bodyPr/>
                    <a:lstStyle/>
                    <a:p>
                      <a:r>
                        <a:rPr lang="en-US" dirty="0"/>
                        <a:t>9.2.3 Proporcionar detalles sobre cómo pueden participar los propios clientes</a:t>
                      </a:r>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9.3 Narración en pasado; información de fondo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Al final de esta unidad, los alumnos serán más capaces de...</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9.3.1 Responder a las preguntas de los clientes sobre el motivo de las costumbres/tradiciones anuales</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9.3.2 Explicar la historia de una tradición o sus posibles orígenes.</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9.3.3 Responder a preguntas de seguimiento para aclarar puntos</a:t>
                      </a:r>
                    </a:p>
                    <a:p>
                      <a:endParaRPr lang="en-US" dirty="0"/>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3093892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3778633648"/>
              </p:ext>
            </p:extLst>
          </p:nvPr>
        </p:nvGraphicFramePr>
        <p:xfrm>
          <a:off x="891402" y="1390077"/>
          <a:ext cx="10409196" cy="5453483"/>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1064363">
                <a:tc gridSpan="4">
                  <a:txBody>
                    <a:bodyPr/>
                    <a:lstStyle/>
                    <a:p>
                      <a:r>
                        <a:rPr lang="en-US" sz="4000" dirty="0"/>
                        <a:t>Módulo 10: Informar sobre el exterior</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10.1 Cercano y familiar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Al final de esta unidad, los alumnos serán más capaces de...</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10.1.1 Proporcionar información pertinente sobre la ubicación de instalaciones y servicios cercanos</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10.1.2 Indicar cómo llegar a las instalaciones y servicios cercanos</a:t>
                      </a:r>
                    </a:p>
                    <a:p>
                      <a:endParaRPr lang="en-US" dirty="0"/>
                    </a:p>
                  </a:txBody>
                  <a:tcPr>
                    <a:solidFill>
                      <a:schemeClr val="accent6">
                        <a:lumMod val="40000"/>
                        <a:lumOff val="60000"/>
                      </a:schemeClr>
                    </a:solidFill>
                  </a:tcPr>
                </a:tc>
                <a:tc>
                  <a:txBody>
                    <a:bodyPr/>
                    <a:lstStyle/>
                    <a:p>
                      <a:r>
                        <a:rPr lang="en-US" dirty="0"/>
                        <a:t>10.1.3 Atender cualquier pregunta relacionada con estas instalaciones que formule el cliente</a:t>
                      </a:r>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10.2 Recomendaciones basadas en las necesidades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Al final de esta unidad, los alumnos serán más capaces de...</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10.2.1 Comprender las preguntas de los clientes sobre lo que quieren hacer fuera del restaurante</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10.2.2 Proporcionar una recomendación pertinente basada en las necesidades del cliente</a:t>
                      </a:r>
                    </a:p>
                    <a:p>
                      <a:endParaRPr lang="en-US" dirty="0"/>
                    </a:p>
                  </a:txBody>
                  <a:tcPr>
                    <a:solidFill>
                      <a:schemeClr val="accent6">
                        <a:lumMod val="40000"/>
                        <a:lumOff val="60000"/>
                      </a:schemeClr>
                    </a:solidFill>
                  </a:tcPr>
                </a:tc>
                <a:tc>
                  <a:txBody>
                    <a:bodyPr/>
                    <a:lstStyle/>
                    <a:p>
                      <a:r>
                        <a:rPr lang="en-US" dirty="0"/>
                        <a:t>10.2.3 Responder a las preguntas del cliente basadas en el área local</a:t>
                      </a:r>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10.3 Cómo llegar a lugares de difícil acceso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Al final de esta unidad, los alumnos serán más capaces de...</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10.3.1 Comprender las preguntas de los clientes sobre dónde se encuentra un punto de interés lejano</a:t>
                      </a:r>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10.3.2 Comprobar la familiaridad del cliente con las opciones de transporte</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10.3.3 Proporcionar información pertinente sobre el medio de transporte que debe utilizarse</a:t>
                      </a:r>
                      <a:endParaRPr lang="en-US" dirty="0"/>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2514950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2001308271"/>
              </p:ext>
            </p:extLst>
          </p:nvPr>
        </p:nvGraphicFramePr>
        <p:xfrm>
          <a:off x="891402" y="1473269"/>
          <a:ext cx="10409196" cy="4523765"/>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908014">
                <a:tc gridSpan="4">
                  <a:txBody>
                    <a:bodyPr/>
                    <a:lstStyle/>
                    <a:p>
                      <a:r>
                        <a:rPr lang="en-US" sz="4000" dirty="0"/>
                        <a:t>Módulo 1: Programar el comedor</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949846">
                <a:tc>
                  <a:txBody>
                    <a:bodyPr/>
                    <a:lstStyle/>
                    <a:p>
                      <a:r>
                        <a:rPr lang="en-US" b="1" dirty="0">
                          <a:solidFill>
                            <a:srgbClr val="1D71B8"/>
                          </a:solidFill>
                        </a:rPr>
                        <a:t>1.1 Responder a una reserva por correo electrónico</a:t>
                      </a:r>
                    </a:p>
                    <a:p>
                      <a:r>
                        <a:rPr lang="en-US" sz="1400" b="0" i="1" dirty="0">
                          <a:solidFill>
                            <a:srgbClr val="1D71B8"/>
                          </a:solidFill>
                        </a:rPr>
                        <a:t>Al final de esta unidad, los alumnos serán más capaces de...</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1.1.1 Comprender las peticiones del cliente</a:t>
                      </a:r>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1.1.2 Responder a las solicitudes del cliente </a:t>
                      </a:r>
                    </a:p>
                    <a:p>
                      <a:endParaRPr lang="en-US" dirty="0"/>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1.1.3 Responder adecuadamente en contenido y tono</a:t>
                      </a:r>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949846">
                <a:tc>
                  <a:txBody>
                    <a:bodyPr/>
                    <a:lstStyle/>
                    <a:p>
                      <a:r>
                        <a:rPr lang="en-US" b="1" dirty="0">
                          <a:solidFill>
                            <a:srgbClr val="1D71B8"/>
                          </a:solidFill>
                        </a:rPr>
                        <a:t>1.2 Reservar por teléfono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1" dirty="0">
                          <a:solidFill>
                            <a:srgbClr val="1D71B8"/>
                          </a:solidFill>
                        </a:rPr>
                        <a:t>Al final de esta unidad, los alumnos serán más capaces de...</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1.2.1 Tomar notas apropiadas de la conversación telefónica</a:t>
                      </a:r>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1.2.2 Ofrecer soluciones alternativas en caso necesario</a:t>
                      </a:r>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1.2.3Responder adecuadamente en contenido y tono</a:t>
                      </a:r>
                      <a:endParaRPr lang="en-US" dirty="0"/>
                    </a:p>
                  </a:txBody>
                  <a:tcPr>
                    <a:solidFill>
                      <a:schemeClr val="accent6">
                        <a:lumMod val="60000"/>
                        <a:lumOff val="40000"/>
                      </a:schemeClr>
                    </a:solidFill>
                  </a:tcPr>
                </a:tc>
                <a:extLst>
                  <a:ext uri="{0D108BD9-81ED-4DB2-BD59-A6C34878D82A}">
                    <a16:rowId xmlns:a16="http://schemas.microsoft.com/office/drawing/2014/main" val="4115908882"/>
                  </a:ext>
                </a:extLst>
              </a:tr>
              <a:tr h="1482151">
                <a:tc>
                  <a:txBody>
                    <a:bodyPr/>
                    <a:lstStyle/>
                    <a:p>
                      <a:r>
                        <a:rPr lang="en-US" b="1" dirty="0">
                          <a:solidFill>
                            <a:srgbClr val="1D71B8"/>
                          </a:solidFill>
                        </a:rPr>
                        <a:t>1.3 Modificar una reserva existente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1" dirty="0">
                          <a:solidFill>
                            <a:srgbClr val="1D71B8"/>
                          </a:solidFill>
                        </a:rPr>
                        <a:t>Al final de esta unidad, los alumnos serán más capaces de...</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1.3.1 Acuse recibo de la solicitud, aclarando cualquier información no comprendida</a:t>
                      </a:r>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1.3.2 Comprobar las solicitudes con la reserva original </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1.3.3 Ofrecer/negociar opciones alternativas (y explicaciones si es necesario)</a:t>
                      </a:r>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3797780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206763496"/>
              </p:ext>
            </p:extLst>
          </p:nvPr>
        </p:nvGraphicFramePr>
        <p:xfrm>
          <a:off x="891402" y="1473097"/>
          <a:ext cx="10409196" cy="4523843"/>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927203">
                <a:tc gridSpan="4">
                  <a:txBody>
                    <a:bodyPr/>
                    <a:lstStyle/>
                    <a:p>
                      <a:r>
                        <a:rPr lang="en-US" sz="4000" dirty="0"/>
                        <a:t>Módulo 2: Atender a los clientes</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2.1 Servir comida y bebida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Al final de esta unidad, los alumnos serán más capaces de...</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2.1.1 Comprender los pedidos del cliente y anotarlos/confirmarlos</a:t>
                      </a:r>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2.1.2 Transmitir la orden al resto del personal</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2.1.3 Presentar los platos al cliente en la mesa </a:t>
                      </a:r>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2.2 Completar la experiencia del cliente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Al final de esta unidad, los alumnos serán más capaces de...</a:t>
                      </a:r>
                    </a:p>
                  </a:txBody>
                  <a:tcP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2.2.1 Conocer, saludar y sentar adecuadamente a los clientes </a:t>
                      </a:r>
                    </a:p>
                    <a:p>
                      <a:endParaRPr lang="en-US" dirty="0"/>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2.2.2 Tratar los requisitos iniciales del cliente</a:t>
                      </a:r>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2.2.3 Pedir al cliente su opinión final sobre la experiencia en general</a:t>
                      </a:r>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2.3 Manténgase en contacto con ellos durante la comida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Al final de esta unidad, los alumnos serán más capaces de...</a:t>
                      </a:r>
                    </a:p>
                  </a:txBody>
                  <a:tcP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2.3.1 Pedir opiniones a lo largo de la comida utilizando el tono adecuado</a:t>
                      </a:r>
                    </a:p>
                    <a:p>
                      <a:endParaRPr lang="en-US" dirty="0"/>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2.3.2 Dar explicaciones adicionales y atender las solicitudes cuando sea necesario</a:t>
                      </a:r>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2.3.3 Reconocer los comentarios negativos y actuar en consecuencia</a:t>
                      </a:r>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1116259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1920843417"/>
              </p:ext>
            </p:extLst>
          </p:nvPr>
        </p:nvGraphicFramePr>
        <p:xfrm>
          <a:off x="891402" y="1432405"/>
          <a:ext cx="10409196" cy="4815995"/>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945035">
                <a:tc gridSpan="4">
                  <a:txBody>
                    <a:bodyPr/>
                    <a:lstStyle/>
                    <a:p>
                      <a:r>
                        <a:rPr lang="en-US" sz="4000" dirty="0"/>
                        <a:t>Módulo 3: Presentación de alimentos y bebidas</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3.1 Explicar las partes de una comida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Al final de esta unidad, los alumnos serán más capaces de...</a:t>
                      </a:r>
                    </a:p>
                  </a:txBody>
                  <a:tcPr>
                    <a:solidFill>
                      <a:schemeClr val="accent5">
                        <a:lumMod val="20000"/>
                        <a:lumOff val="80000"/>
                      </a:schemeClr>
                    </a:solidFill>
                  </a:tcPr>
                </a:tc>
                <a:tc>
                  <a:txBody>
                    <a:bodyPr/>
                    <a:lstStyle/>
                    <a:p>
                      <a:r>
                        <a:rPr lang="en-US" dirty="0"/>
                        <a:t>3.1.1 Explicar/mostrar las secciones principales del menú</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3.1.2 Destacar los platos fuertes de cada sección</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3.1.3 Explicar las posibles opciones</a:t>
                      </a:r>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3.2 Descripción de platos específicos (incluidos los especiales)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Al final de esta unidad, los alumnos serán más capaces de...</a:t>
                      </a:r>
                    </a:p>
                  </a:txBody>
                  <a:tcPr>
                    <a:solidFill>
                      <a:schemeClr val="accent5">
                        <a:lumMod val="20000"/>
                        <a:lumOff val="80000"/>
                      </a:schemeClr>
                    </a:solidFill>
                  </a:tcPr>
                </a:tc>
                <a:tc>
                  <a:txBody>
                    <a:bodyPr/>
                    <a:lstStyle/>
                    <a:p>
                      <a:r>
                        <a:rPr lang="en-US" dirty="0"/>
                        <a:t>3.2.1 Explicar los principales ingredientes</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3.2.2 Dar una idea general de cómo se prepara el plato</a:t>
                      </a:r>
                    </a:p>
                    <a:p>
                      <a:endParaRPr lang="en-US"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3.2.3 Responder a las preguntas pertinentes sobre el plato</a:t>
                      </a:r>
                    </a:p>
                    <a:p>
                      <a:endParaRPr lang="en-US" dirty="0"/>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3.3 Recomendaciones basadas en las preguntas y respuestas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Al final de esta unidad, los alumnos serán más capaces de...</a:t>
                      </a:r>
                    </a:p>
                  </a:txBody>
                  <a:tcPr>
                    <a:solidFill>
                      <a:schemeClr val="accent5">
                        <a:lumMod val="20000"/>
                        <a:lumOff val="80000"/>
                      </a:schemeClr>
                    </a:solidFill>
                  </a:tcPr>
                </a:tc>
                <a:tc>
                  <a:txBody>
                    <a:bodyPr/>
                    <a:lstStyle/>
                    <a:p>
                      <a:r>
                        <a:rPr lang="en-US" dirty="0"/>
                        <a:t>3.3.1 Comprender la solicitud y pedir aclaraciones si es necesario</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3.3.2 Formular preguntas de seguimiento para fundamentar posibles recomendaciones</a:t>
                      </a:r>
                    </a:p>
                    <a:p>
                      <a:endParaRPr lang="en-US" dirty="0"/>
                    </a:p>
                  </a:txBody>
                  <a:tcPr>
                    <a:solidFill>
                      <a:schemeClr val="accent6">
                        <a:lumMod val="40000"/>
                        <a:lumOff val="60000"/>
                      </a:schemeClr>
                    </a:solidFill>
                  </a:tcPr>
                </a:tc>
                <a:tc>
                  <a:txBody>
                    <a:bodyPr/>
                    <a:lstStyle/>
                    <a:p>
                      <a:r>
                        <a:rPr lang="en-US" dirty="0"/>
                        <a:t>3.3.3 Proponer una recomendación aceptable</a:t>
                      </a:r>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3955084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41085388"/>
              </p:ext>
            </p:extLst>
          </p:nvPr>
        </p:nvGraphicFramePr>
        <p:xfrm>
          <a:off x="891402" y="1381657"/>
          <a:ext cx="10409196" cy="4577183"/>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858623">
                <a:tc gridSpan="4">
                  <a:txBody>
                    <a:bodyPr/>
                    <a:lstStyle/>
                    <a:p>
                      <a:r>
                        <a:rPr lang="en-US" sz="4000" dirty="0"/>
                        <a:t>Módulo 4: Responder a las necesidades dietéticas</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4.1 Explicación de la información dietética en el menú</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Al final de esta unidad, los alumnos serán más capaces de...</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4.1.1 Destacar y explicar el sistema de símbolos de las </a:t>
                      </a:r>
                      <a:r>
                        <a:rPr lang="en-GB" dirty="0">
                          <a:effectLst/>
                        </a:rPr>
                        <a:t>necesidades</a:t>
                      </a:r>
                      <a:r>
                        <a:rPr lang="en-GB" sz="1800" kern="1200" dirty="0">
                          <a:solidFill>
                            <a:schemeClr val="dk1"/>
                          </a:solidFill>
                          <a:effectLst/>
                          <a:latin typeface="+mn-lt"/>
                          <a:ea typeface="+mn-ea"/>
                          <a:cs typeface="+mn-cs"/>
                        </a:rPr>
                        <a:t> dietéticas. </a:t>
                      </a:r>
                      <a:endParaRPr lang="en-US" dirty="0"/>
                    </a:p>
                  </a:txBody>
                  <a:tcPr>
                    <a:solidFill>
                      <a:schemeClr val="accent6">
                        <a:lumMod val="20000"/>
                        <a:lumOff val="80000"/>
                      </a:schemeClr>
                    </a:solidFill>
                  </a:tcPr>
                </a:tc>
                <a:tc>
                  <a:txBody>
                    <a:bodyPr/>
                    <a:lstStyle/>
                    <a:p>
                      <a:r>
                        <a:rPr lang="en-US" dirty="0"/>
                        <a:t>4.1.2 Responder a preguntas sobre necesidades dietéticas</a:t>
                      </a:r>
                    </a:p>
                  </a:txBody>
                  <a:tcPr>
                    <a:solidFill>
                      <a:schemeClr val="accent6">
                        <a:lumMod val="40000"/>
                        <a:lumOff val="60000"/>
                      </a:schemeClr>
                    </a:solidFill>
                  </a:tcPr>
                </a:tc>
                <a:tc>
                  <a:txBody>
                    <a:bodyPr/>
                    <a:lstStyle/>
                    <a:p>
                      <a:r>
                        <a:rPr lang="en-US" dirty="0"/>
                        <a:t>4.1.3 Asesorar sobre las necesidades dietéticas del cliente</a:t>
                      </a:r>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4.2 Explicar la información sobre los ingredientes en el menú</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Al final de esta unidad, los alumnos serán más capaces de...</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4.2.1 Explicar el contenido de los platos (y clasificarlos en función de los ingredientes).</a:t>
                      </a:r>
                      <a:endParaRPr lang="en-US" dirty="0"/>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4.2.2 Explicar las características de ingredientes específicos </a:t>
                      </a:r>
                    </a:p>
                    <a:p>
                      <a:endParaRPr lang="en-US"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4.2.3 Explicar y ofrecer opciones de sustitución cuando se soliciten</a:t>
                      </a:r>
                    </a:p>
                    <a:p>
                      <a:endParaRPr lang="en-US" dirty="0"/>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4.3 Recomendaciones alimentarias en función de las necesidades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Al final de esta unidad, los alumnos serán más capaces de...</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4.3.1 Comprender las necesidades alimentarias más frecuentes</a:t>
                      </a:r>
                      <a:r>
                        <a:rPr lang="en-US" sz="1800" kern="1200" dirty="0">
                          <a:solidFill>
                            <a:schemeClr val="dk1"/>
                          </a:solidFill>
                          <a:effectLst/>
                          <a:latin typeface="+mn-lt"/>
                          <a:ea typeface="+mn-ea"/>
                          <a:cs typeface="+mn-cs"/>
                        </a:rPr>
                        <a:t>, señalando los productos que deben evitarse.</a:t>
                      </a:r>
                      <a:endParaRPr lang="en-GB" sz="1800" kern="1200" dirty="0">
                        <a:solidFill>
                          <a:schemeClr val="dk1"/>
                        </a:solidFill>
                        <a:effectLst/>
                        <a:latin typeface="+mn-lt"/>
                        <a:ea typeface="+mn-ea"/>
                        <a:cs typeface="+mn-cs"/>
                      </a:endParaRP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4.3.2 Facilitar información complementaria sobre los platos cuando se solicite</a:t>
                      </a:r>
                      <a:endParaRPr lang="en-US" dirty="0"/>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4.3.3 Dirigir al cliente a las opciones adecuadas </a:t>
                      </a:r>
                    </a:p>
                    <a:p>
                      <a:r>
                        <a:rPr lang="en-GB" sz="1800" kern="1200" dirty="0">
                          <a:solidFill>
                            <a:schemeClr val="dk1"/>
                          </a:solidFill>
                          <a:effectLst/>
                          <a:latin typeface="+mn-lt"/>
                          <a:ea typeface="+mn-ea"/>
                          <a:cs typeface="+mn-cs"/>
                        </a:rPr>
                        <a:t>Ofrecer alternativas no especificadas en el menú</a:t>
                      </a:r>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4094955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3184814418"/>
              </p:ext>
            </p:extLst>
          </p:nvPr>
        </p:nvGraphicFramePr>
        <p:xfrm>
          <a:off x="891402" y="1335937"/>
          <a:ext cx="10409196" cy="5303520"/>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870053">
                <a:tc gridSpan="4">
                  <a:txBody>
                    <a:bodyPr/>
                    <a:lstStyle/>
                    <a:p>
                      <a:r>
                        <a:rPr lang="en-US" sz="4000" dirty="0"/>
                        <a:t>Módulo 5: Comunicar los pedidos de comida y bebida</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5.1 Tomar y aprobar la orden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Al final de esta unidad, los alumnos serán más capaces de...</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5.1.1 Tomar un pedido con precisión en persona o por teléfono</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5.1.2 Confirmar el pedido con el cliente</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5.1.3 Pasar el pedido a la cocina (puede hacerse en la L1)</a:t>
                      </a:r>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5.2 Recepción y transmisión de órdenes más complejas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Al final de esta unidad, los alumnos serán más capaces de...</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5.2.1 Confirmar el pedido con cada cliente individual o el pedido completo con un miembro del grupo</a:t>
                      </a:r>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5.2.2 Informar a los clientes sobre los artículos no disponibles y ofrecerles alternativas</a:t>
                      </a:r>
                    </a:p>
                    <a:p>
                      <a:endParaRPr lang="en-US"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5.2.3 Comprender y confirmar la </a:t>
                      </a:r>
                      <a:r>
                        <a:rPr lang="en-GB" dirty="0">
                          <a:effectLst/>
                        </a:rPr>
                        <a:t>alternativa</a:t>
                      </a:r>
                      <a:r>
                        <a:rPr lang="en-GB" sz="1800" kern="1200" dirty="0">
                          <a:solidFill>
                            <a:schemeClr val="dk1"/>
                          </a:solidFill>
                          <a:effectLst/>
                          <a:latin typeface="+mn-lt"/>
                          <a:ea typeface="+mn-ea"/>
                          <a:cs typeface="+mn-cs"/>
                        </a:rPr>
                        <a:t> elegida por el cliente </a:t>
                      </a:r>
                      <a:endParaRPr lang="en-US" dirty="0"/>
                    </a:p>
                    <a:p>
                      <a:endParaRPr lang="en-US" dirty="0"/>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5.3 Modificación del pedido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Al final de esta unidad, los alumnos serán más capaces de...</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5.3.1 Comprender qué partes de la orden se están modificando</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5.3.2 Confirmar los cambios con cada cliente individual o todos los cambios con un miembro del partido</a:t>
                      </a:r>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5.3.3 Informar de los artículos no disponibles y ofrecer alternativas</a:t>
                      </a:r>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1487972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1455424189"/>
              </p:ext>
            </p:extLst>
          </p:nvPr>
        </p:nvGraphicFramePr>
        <p:xfrm>
          <a:off x="891402" y="1353768"/>
          <a:ext cx="10409196" cy="4856532"/>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863652">
                <a:tc gridSpan="4">
                  <a:txBody>
                    <a:bodyPr/>
                    <a:lstStyle/>
                    <a:p>
                      <a:r>
                        <a:rPr lang="en-US" sz="4000" dirty="0"/>
                        <a:t>Módulo 6: Facilitar información sobre el establecimiento</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6.1 Aseos, salida, horarios, etc.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Al final de esta unidad, los alumnos serán más capaces de...</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6.3.1 Comprender y responder a las preguntas y necesidades del cliente.</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6.3.2 Dirigir al cliente a los lugares pertinentes del restaurante</a:t>
                      </a:r>
                    </a:p>
                    <a:p>
                      <a:endParaRPr lang="en-US"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6.3.3 Comprender y explicar los días/hora para informar sobre el horario de apertura del restaurante</a:t>
                      </a:r>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6.2 Aparcamiento, accesibilidad, restricciones para fumadores, etc.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Al final de esta unidad, los alumnos serán más capaces de...</a:t>
                      </a:r>
                    </a:p>
                  </a:txBody>
                  <a:tcPr>
                    <a:solidFill>
                      <a:schemeClr val="accent5">
                        <a:lumMod val="20000"/>
                        <a:lumOff val="80000"/>
                      </a:schemeClr>
                    </a:solidFill>
                  </a:tcPr>
                </a:tc>
                <a:tc>
                  <a:txBody>
                    <a:bodyPr/>
                    <a:lstStyle/>
                    <a:p>
                      <a:pPr marL="0" indent="0">
                        <a:buFontTx/>
                        <a:buNone/>
                      </a:pPr>
                      <a:r>
                        <a:rPr lang="en-GB" sz="1800" kern="1200" dirty="0">
                          <a:solidFill>
                            <a:schemeClr val="dk1"/>
                          </a:solidFill>
                          <a:effectLst/>
                          <a:latin typeface="+mn-lt"/>
                          <a:ea typeface="+mn-ea"/>
                          <a:cs typeface="+mn-cs"/>
                        </a:rPr>
                        <a:t>6.2.1 Comprender y explicar las distintas características del restaurante</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6.2.2 Informar sobre las posibles normas y procedimientos del restaurante</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6.2.3 Repítalo por teléfono o por correo electrónico, ya que pueden producirse en cualquier momento.</a:t>
                      </a:r>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6.3 Historia del lugar, programa de entretenimiento, etc.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Al final de esta unidad, los alumnos serán más capaces de...</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6.3.1 Discutir la información histórica relevante sobre el restaurante y responder a cualquier pregunta.</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6.3.2 Explique los detalles del programa de entretenimiento del restaurante, en caso de que exista.</a:t>
                      </a:r>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6.3.3 Cumplir las expectativas de los clientes en cuanto a servicio y tono</a:t>
                      </a:r>
                      <a:endParaRPr lang="en-US" dirty="0"/>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632642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2544234774"/>
              </p:ext>
            </p:extLst>
          </p:nvPr>
        </p:nvGraphicFramePr>
        <p:xfrm>
          <a:off x="891402" y="1393087"/>
          <a:ext cx="10409196" cy="4729583"/>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858623">
                <a:tc gridSpan="4">
                  <a:txBody>
                    <a:bodyPr/>
                    <a:lstStyle/>
                    <a:p>
                      <a:r>
                        <a:rPr lang="en-US" sz="4000" dirty="0"/>
                        <a:t>Módulo 7: Operaciones financieras</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7.1 Pagar una factura sencilla (1 persona, sin complicaciones)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Al final de esta unidad, los alumnos serán más capaces de...</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7.1.1 Presentar una factura correcta al cliente</a:t>
                      </a:r>
                    </a:p>
                    <a:p>
                      <a:endParaRPr lang="en-US" dirty="0"/>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7.1.2 Completar con éxito una transacción en efectivo/tarjeta de crédito/cartera electrónica/otra transacción financiera.</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7.1.3 Comprender y satisfacer algunas peticiones sencillas sobre el pago</a:t>
                      </a:r>
                    </a:p>
                    <a:p>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7.2 Pagar una factura (fraccionar la factura)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Al final de esta unidad, los alumnos serán más capaces de...</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7.2.1 Completar con éxito múltiples transacciones financieras en efectivo, con tarjeta de crédito, con monedero electrónico o de otro tipo.</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7.2.2 Referirse a diferentes partes mediante características distintivas no ofensivas</a:t>
                      </a:r>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7.2.3 Aclarar quién ordenó qué</a:t>
                      </a:r>
                    </a:p>
                    <a:p>
                      <a:endParaRPr lang="en-US" dirty="0"/>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7.3 Pagar una factura compleja (factura, divisa, fraccionamiento</a:t>
                      </a:r>
                      <a:r>
                        <a:rPr lang="en-US" b="1" dirty="0" err="1">
                          <a:solidFill>
                            <a:srgbClr val="1D71B8"/>
                          </a:solidFill>
                        </a:rPr>
                        <a:t>, etc.</a:t>
                      </a:r>
                      <a:r>
                        <a:rPr lang="en-US" b="1" dirty="0">
                          <a:solidFill>
                            <a:srgbClr val="1D71B8"/>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Al final de esta unidad, los alumnos serán más capaces de...</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7.3.1 Utilizar el TPV para procesar el pago</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7.3.2 Atender las solicitudes de los clientes relativas a los datos de facturación</a:t>
                      </a:r>
                    </a:p>
                    <a:p>
                      <a:endParaRPr lang="en-US" dirty="0"/>
                    </a:p>
                  </a:txBody>
                  <a:tcPr>
                    <a:solidFill>
                      <a:schemeClr val="accent6">
                        <a:lumMod val="40000"/>
                        <a:lumOff val="60000"/>
                      </a:schemeClr>
                    </a:solidFill>
                  </a:tcPr>
                </a:tc>
                <a:tc>
                  <a:txBody>
                    <a:bodyPr/>
                    <a:lstStyle/>
                    <a:p>
                      <a:r>
                        <a:rPr lang="en-GB" sz="1800" kern="1200" dirty="0">
                          <a:solidFill>
                            <a:schemeClr val="dk1"/>
                          </a:solidFill>
                          <a:effectLst/>
                          <a:latin typeface="+mn-lt"/>
                          <a:ea typeface="+mn-ea"/>
                          <a:cs typeface="+mn-cs"/>
                        </a:rPr>
                        <a:t>7.3.3. Ofrecer opciones de divisas según </a:t>
                      </a:r>
                      <a:r>
                        <a:rPr lang="en-GB" dirty="0">
                          <a:effectLst/>
                        </a:rPr>
                        <a:t>proceda </a:t>
                      </a:r>
                      <a:endParaRPr lang="en-US" dirty="0"/>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1284689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40BCE54-AF63-8753-9286-EF8448E5AFF7}"/>
              </a:ext>
            </a:extLst>
          </p:cNvPr>
          <p:cNvGraphicFramePr>
            <a:graphicFrameLocks noGrp="1"/>
          </p:cNvGraphicFramePr>
          <p:nvPr>
            <p:extLst>
              <p:ext uri="{D42A27DB-BD31-4B8C-83A1-F6EECF244321}">
                <p14:modId xmlns:p14="http://schemas.microsoft.com/office/powerpoint/2010/main" val="3853793939"/>
              </p:ext>
            </p:extLst>
          </p:nvPr>
        </p:nvGraphicFramePr>
        <p:xfrm>
          <a:off x="891402" y="1392057"/>
          <a:ext cx="10409196" cy="5008743"/>
        </p:xfrm>
        <a:graphic>
          <a:graphicData uri="http://schemas.openxmlformats.org/drawingml/2006/table">
            <a:tbl>
              <a:tblPr firstRow="1" bandRow="1">
                <a:tableStyleId>{5C22544A-7EE6-4342-B048-85BDC9FD1C3A}</a:tableStyleId>
              </a:tblPr>
              <a:tblGrid>
                <a:gridCol w="2602299">
                  <a:extLst>
                    <a:ext uri="{9D8B030D-6E8A-4147-A177-3AD203B41FA5}">
                      <a16:colId xmlns:a16="http://schemas.microsoft.com/office/drawing/2014/main" val="2311607264"/>
                    </a:ext>
                  </a:extLst>
                </a:gridCol>
                <a:gridCol w="2602299">
                  <a:extLst>
                    <a:ext uri="{9D8B030D-6E8A-4147-A177-3AD203B41FA5}">
                      <a16:colId xmlns:a16="http://schemas.microsoft.com/office/drawing/2014/main" val="3936476739"/>
                    </a:ext>
                  </a:extLst>
                </a:gridCol>
                <a:gridCol w="2602299">
                  <a:extLst>
                    <a:ext uri="{9D8B030D-6E8A-4147-A177-3AD203B41FA5}">
                      <a16:colId xmlns:a16="http://schemas.microsoft.com/office/drawing/2014/main" val="3618515806"/>
                    </a:ext>
                  </a:extLst>
                </a:gridCol>
                <a:gridCol w="2602299">
                  <a:extLst>
                    <a:ext uri="{9D8B030D-6E8A-4147-A177-3AD203B41FA5}">
                      <a16:colId xmlns:a16="http://schemas.microsoft.com/office/drawing/2014/main" val="3184207803"/>
                    </a:ext>
                  </a:extLst>
                </a:gridCol>
              </a:tblGrid>
              <a:tr h="893943">
                <a:tc gridSpan="4">
                  <a:txBody>
                    <a:bodyPr/>
                    <a:lstStyle/>
                    <a:p>
                      <a:r>
                        <a:rPr lang="en-US" sz="4000" dirty="0"/>
                        <a:t>Módulo 8: Resolución de reclamaciones</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989832406"/>
                  </a:ext>
                </a:extLst>
              </a:tr>
              <a:tr h="1064363">
                <a:tc>
                  <a:txBody>
                    <a:bodyPr/>
                    <a:lstStyle/>
                    <a:p>
                      <a:r>
                        <a:rPr lang="en-US" b="1" dirty="0">
                          <a:solidFill>
                            <a:srgbClr val="1D71B8"/>
                          </a:solidFill>
                        </a:rPr>
                        <a:t>8.1 Resolver con medidas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Al final de esta unidad, los alumnos serán más capaces de...</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8.1.1 Acuse de recibo de la reclamación</a:t>
                      </a:r>
                    </a:p>
                    <a:p>
                      <a:endParaRPr lang="en-US" dirty="0"/>
                    </a:p>
                  </a:txBody>
                  <a:tcPr>
                    <a:solidFill>
                      <a:schemeClr val="accent6">
                        <a:lumMod val="20000"/>
                        <a:lumOff val="80000"/>
                      </a:schemeClr>
                    </a:solidFill>
                  </a:tcPr>
                </a:tc>
                <a:tc>
                  <a:txBody>
                    <a:bodyPr/>
                    <a:lstStyle/>
                    <a:p>
                      <a:r>
                        <a:rPr lang="en-GB" sz="1800" kern="1200" dirty="0">
                          <a:solidFill>
                            <a:schemeClr val="dk1"/>
                          </a:solidFill>
                          <a:effectLst/>
                          <a:latin typeface="+mn-lt"/>
                          <a:ea typeface="+mn-ea"/>
                          <a:cs typeface="+mn-cs"/>
                        </a:rPr>
                        <a:t>8.1.2 Formular una solución y comunicarla al cliente</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8.1.3 Informar al cliente de que la tarea se ha completado</a:t>
                      </a:r>
                    </a:p>
                    <a:p>
                      <a:endParaRPr lang="en-US" dirty="0"/>
                    </a:p>
                  </a:txBody>
                  <a:tcPr>
                    <a:solidFill>
                      <a:schemeClr val="accent6">
                        <a:lumMod val="60000"/>
                        <a:lumOff val="40000"/>
                      </a:schemeClr>
                    </a:solidFill>
                  </a:tcPr>
                </a:tc>
                <a:extLst>
                  <a:ext uri="{0D108BD9-81ED-4DB2-BD59-A6C34878D82A}">
                    <a16:rowId xmlns:a16="http://schemas.microsoft.com/office/drawing/2014/main" val="2879801904"/>
                  </a:ext>
                </a:extLst>
              </a:tr>
              <a:tr h="1064363">
                <a:tc>
                  <a:txBody>
                    <a:bodyPr/>
                    <a:lstStyle/>
                    <a:p>
                      <a:r>
                        <a:rPr lang="en-US" b="1" dirty="0">
                          <a:solidFill>
                            <a:srgbClr val="1D71B8"/>
                          </a:solidFill>
                        </a:rPr>
                        <a:t>8.2 Tramitación de una reclamación por escrito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Al final de esta unidad, los alumnos serán más capaces de...</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8.2.1 Comprender la carta y esbozar brevemente una solución para emprender</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8.2.2 Utilizar el tono adecuado para comunicarse con el cliente por correo electrónico</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8.2.3 Seguimiento, por ejemplo, para comprobar si las acciones han satisfecho las necesidades del cliente.</a:t>
                      </a:r>
                    </a:p>
                  </a:txBody>
                  <a:tcPr>
                    <a:solidFill>
                      <a:schemeClr val="accent6">
                        <a:lumMod val="60000"/>
                        <a:lumOff val="40000"/>
                      </a:schemeClr>
                    </a:solidFill>
                  </a:tcPr>
                </a:tc>
                <a:extLst>
                  <a:ext uri="{0D108BD9-81ED-4DB2-BD59-A6C34878D82A}">
                    <a16:rowId xmlns:a16="http://schemas.microsoft.com/office/drawing/2014/main" val="4115908882"/>
                  </a:ext>
                </a:extLst>
              </a:tr>
              <a:tr h="1064363">
                <a:tc>
                  <a:txBody>
                    <a:bodyPr/>
                    <a:lstStyle/>
                    <a:p>
                      <a:r>
                        <a:rPr lang="en-US" b="1" dirty="0">
                          <a:solidFill>
                            <a:srgbClr val="1D71B8"/>
                          </a:solidFill>
                        </a:rPr>
                        <a:t>8.3 Resolver con negociación y solución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srgbClr val="1D71B8"/>
                          </a:solidFill>
                          <a:effectLst/>
                          <a:uLnTx/>
                          <a:uFillTx/>
                          <a:latin typeface="+mn-lt"/>
                          <a:ea typeface="+mn-ea"/>
                          <a:cs typeface="+mn-cs"/>
                        </a:rPr>
                        <a:t>Al final de esta unidad, los alumnos serán más capaces de.</a:t>
                      </a:r>
                      <a:r>
                        <a:rPr kumimoji="0" lang="en-US" sz="1400" b="0" i="1" u="none" strike="noStrike" kern="1200" cap="none" spc="0" normalizeH="0" baseline="0" dirty="0">
                          <a:ln>
                            <a:noFill/>
                          </a:ln>
                          <a:solidFill>
                            <a:srgbClr val="1D71B8"/>
                          </a:solidFill>
                          <a:effectLst/>
                          <a:uLnTx/>
                          <a:uFillTx/>
                          <a:latin typeface="+mn-lt"/>
                          <a:ea typeface="+mn-ea"/>
                          <a:cs typeface="+mn-cs"/>
                        </a:rPr>
                        <a:t>.. </a:t>
                      </a:r>
                    </a:p>
                  </a:txBody>
                  <a:tcPr>
                    <a:solidFill>
                      <a:schemeClr val="accent5">
                        <a:lumMod val="20000"/>
                        <a:lumOff val="80000"/>
                      </a:schemeClr>
                    </a:solidFill>
                  </a:tcPr>
                </a:tc>
                <a:tc>
                  <a:txBody>
                    <a:bodyPr/>
                    <a:lstStyle/>
                    <a:p>
                      <a:r>
                        <a:rPr lang="en-GB" sz="1800" kern="1200" dirty="0">
                          <a:solidFill>
                            <a:schemeClr val="dk1"/>
                          </a:solidFill>
                          <a:effectLst/>
                          <a:latin typeface="+mn-lt"/>
                          <a:ea typeface="+mn-ea"/>
                          <a:cs typeface="+mn-cs"/>
                        </a:rPr>
                        <a:t>8.3.1 Describir la reclamación con sus propias palabras para comprobar y confirmar la comprensión</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8.3.2 Transmitir la reclamación y/o la solución entre el cliente y la dirección</a:t>
                      </a:r>
                      <a:endParaRPr lang="en-US" dirty="0"/>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8.3.3 Negociar una solución aceptable dentro de los límites definidos por la dirección</a:t>
                      </a:r>
                    </a:p>
                  </a:txBody>
                  <a:tcPr>
                    <a:solidFill>
                      <a:schemeClr val="accent6">
                        <a:lumMod val="60000"/>
                        <a:lumOff val="40000"/>
                      </a:schemeClr>
                    </a:solidFill>
                  </a:tcPr>
                </a:tc>
                <a:extLst>
                  <a:ext uri="{0D108BD9-81ED-4DB2-BD59-A6C34878D82A}">
                    <a16:rowId xmlns:a16="http://schemas.microsoft.com/office/drawing/2014/main" val="2496106568"/>
                  </a:ext>
                </a:extLst>
              </a:tr>
            </a:tbl>
          </a:graphicData>
        </a:graphic>
      </p:graphicFrame>
    </p:spTree>
    <p:extLst>
      <p:ext uri="{BB962C8B-B14F-4D97-AF65-F5344CB8AC3E}">
        <p14:creationId xmlns:p14="http://schemas.microsoft.com/office/powerpoint/2010/main" val="2463134506"/>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TotalTime>
  <Words>1697</Words>
  <Application>Microsoft Office PowerPoint</Application>
  <PresentationFormat>Širokozaslonsko</PresentationFormat>
  <Paragraphs>164</Paragraphs>
  <Slides>11</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11</vt:i4>
      </vt:variant>
    </vt:vector>
  </HeadingPairs>
  <TitlesOfParts>
    <vt:vector size="15" baseType="lpstr">
      <vt:lpstr>Arial</vt:lpstr>
      <vt:lpstr>Calibri</vt:lpstr>
      <vt:lpstr>corbel</vt:lpstr>
      <vt:lpstr>Officeova tema</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TASK-BASED LANGUAGE LEARNING FOR TOURISM</dc:title>
  <dc:creator>Tina Ojsteršek</dc:creator>
  <cp:keywords>, docId:D72AE86E129FF857ACC82562385F51AA</cp:keywords>
  <cp:lastModifiedBy>Mihaela Orozel</cp:lastModifiedBy>
  <cp:revision>13</cp:revision>
  <dcterms:created xsi:type="dcterms:W3CDTF">2022-09-05T06:47:46Z</dcterms:created>
  <dcterms:modified xsi:type="dcterms:W3CDTF">2024-04-25T16:06:49Z</dcterms:modified>
</cp:coreProperties>
</file>