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Lst>
  <p:sldIdLst>
    <p:sldId id="256" r:id="rId2"/>
    <p:sldId id="270" r:id="rId3"/>
    <p:sldId id="272" r:id="rId4"/>
    <p:sldId id="273" r:id="rId5"/>
    <p:sldId id="274" r:id="rId6"/>
    <p:sldId id="275" r:id="rId7"/>
    <p:sldId id="276" r:id="rId8"/>
    <p:sldId id="277" r:id="rId9"/>
    <p:sldId id="278" r:id="rId10"/>
    <p:sldId id="279" r:id="rId11"/>
    <p:sldId id="280" r:id="rId12"/>
  </p:sldIdLst>
  <p:sldSz cx="12192000" cy="6858000"/>
  <p:notesSz cx="6858000" cy="9144000"/>
  <p:defaultText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D71B8"/>
    <a:srgbClr val="95C11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80" autoAdjust="0"/>
    <p:restoredTop sz="94660"/>
  </p:normalViewPr>
  <p:slideViewPr>
    <p:cSldViewPr snapToGrid="0">
      <p:cViewPr varScale="1">
        <p:scale>
          <a:sx n="108" d="100"/>
          <a:sy n="108" d="100"/>
        </p:scale>
        <p:origin x="672"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diapozitiv">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F1EE1435-3CE0-CA91-90B0-2F89AFF7CC89}"/>
              </a:ext>
            </a:extLst>
          </p:cNvPr>
          <p:cNvSpPr>
            <a:spLocks noGrp="1"/>
          </p:cNvSpPr>
          <p:nvPr>
            <p:ph type="ctrTitle"/>
          </p:nvPr>
        </p:nvSpPr>
        <p:spPr>
          <a:xfrm>
            <a:off x="1524000" y="1122363"/>
            <a:ext cx="9144000" cy="2387600"/>
          </a:xfrm>
        </p:spPr>
        <p:txBody>
          <a:bodyPr anchor="b"/>
          <a:lstStyle>
            <a:lvl1pPr algn="ctr">
              <a:defRPr sz="6000"/>
            </a:lvl1pPr>
          </a:lstStyle>
          <a:p>
            <a:r>
              <a:rPr lang="sl-SI"/>
              <a:t>Kliknite, če želite urediti slog naslova matrice</a:t>
            </a:r>
          </a:p>
        </p:txBody>
      </p:sp>
      <p:sp>
        <p:nvSpPr>
          <p:cNvPr id="3" name="Podnaslov 2">
            <a:extLst>
              <a:ext uri="{FF2B5EF4-FFF2-40B4-BE49-F238E27FC236}">
                <a16:creationId xmlns:a16="http://schemas.microsoft.com/office/drawing/2014/main" id="{7B88889E-1212-EDED-E807-A60E5DA8CE0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l-SI"/>
              <a:t>Kliknite, če želite urediti slog podnaslova matrice</a:t>
            </a:r>
          </a:p>
        </p:txBody>
      </p:sp>
      <p:sp>
        <p:nvSpPr>
          <p:cNvPr id="4" name="Označba mesta datuma 3">
            <a:extLst>
              <a:ext uri="{FF2B5EF4-FFF2-40B4-BE49-F238E27FC236}">
                <a16:creationId xmlns:a16="http://schemas.microsoft.com/office/drawing/2014/main" id="{642C4C48-B0A1-3108-1DA1-F9E463267A31}"/>
              </a:ext>
            </a:extLst>
          </p:cNvPr>
          <p:cNvSpPr>
            <a:spLocks noGrp="1"/>
          </p:cNvSpPr>
          <p:nvPr>
            <p:ph type="dt" sz="half" idx="10"/>
          </p:nvPr>
        </p:nvSpPr>
        <p:spPr>
          <a:xfrm>
            <a:off x="838200" y="6356350"/>
            <a:ext cx="2743200" cy="365125"/>
          </a:xfrm>
          <a:prstGeom prst="rect">
            <a:avLst/>
          </a:prstGeom>
        </p:spPr>
        <p:txBody>
          <a:bodyPr/>
          <a:lstStyle/>
          <a:p>
            <a:pPr fontAlgn="base"/>
            <a:r>
              <a:rPr lang="en-US">
                <a:solidFill>
                  <a:srgbClr val="484848"/>
                </a:solidFill>
                <a:latin typeface="corbel" panose="020B0503020204020204" pitchFamily="34" charset="0"/>
              </a:rPr>
              <a:t>Disclaimer: The European Commission's support for the production of this publication does not constitute an endorsement of the contents, which reflect the views only of the authors, and the Commission cannot be held responsible for any use which may be made of the information contained therein. </a:t>
            </a:r>
            <a:endParaRPr lang="en-US" dirty="0">
              <a:solidFill>
                <a:srgbClr val="484848"/>
              </a:solidFill>
              <a:latin typeface="corbel" panose="020B0503020204020204" pitchFamily="34" charset="0"/>
            </a:endParaRPr>
          </a:p>
        </p:txBody>
      </p:sp>
      <p:sp>
        <p:nvSpPr>
          <p:cNvPr id="5" name="Označba mesta noge 4">
            <a:extLst>
              <a:ext uri="{FF2B5EF4-FFF2-40B4-BE49-F238E27FC236}">
                <a16:creationId xmlns:a16="http://schemas.microsoft.com/office/drawing/2014/main" id="{7BB6808F-4AF7-10B8-39A8-D3FDCF4A0640}"/>
              </a:ext>
            </a:extLst>
          </p:cNvPr>
          <p:cNvSpPr>
            <a:spLocks noGrp="1"/>
          </p:cNvSpPr>
          <p:nvPr>
            <p:ph type="ftr" sz="quarter" idx="11"/>
          </p:nvPr>
        </p:nvSpPr>
        <p:spPr/>
        <p:txBody>
          <a:bodyPr/>
          <a:lstStyle/>
          <a:p>
            <a:endParaRPr lang="sl-SI"/>
          </a:p>
        </p:txBody>
      </p:sp>
      <p:sp>
        <p:nvSpPr>
          <p:cNvPr id="6" name="Označba mesta številke diapozitiva 5">
            <a:extLst>
              <a:ext uri="{FF2B5EF4-FFF2-40B4-BE49-F238E27FC236}">
                <a16:creationId xmlns:a16="http://schemas.microsoft.com/office/drawing/2014/main" id="{E999792E-E779-E44C-9E6B-7DC7FF7A2364}"/>
              </a:ext>
            </a:extLst>
          </p:cNvPr>
          <p:cNvSpPr>
            <a:spLocks noGrp="1"/>
          </p:cNvSpPr>
          <p:nvPr>
            <p:ph type="sldNum" sz="quarter" idx="12"/>
          </p:nvPr>
        </p:nvSpPr>
        <p:spPr>
          <a:xfrm>
            <a:off x="8610600" y="6356350"/>
            <a:ext cx="2743200" cy="365125"/>
          </a:xfrm>
          <a:prstGeom prst="rect">
            <a:avLst/>
          </a:prstGeom>
        </p:spPr>
        <p:txBody>
          <a:bodyPr/>
          <a:lstStyle/>
          <a:p>
            <a:fld id="{3A4F6043-7A67-491B-98BC-F933DED7226D}" type="slidenum">
              <a:rPr lang="en-US" smtClean="0"/>
              <a:pPr/>
              <a:t>‹#›</a:t>
            </a:fld>
            <a:endParaRPr lang="en-US" dirty="0"/>
          </a:p>
        </p:txBody>
      </p:sp>
      <p:cxnSp>
        <p:nvCxnSpPr>
          <p:cNvPr id="8" name="Raven povezovalnik 7">
            <a:extLst>
              <a:ext uri="{FF2B5EF4-FFF2-40B4-BE49-F238E27FC236}">
                <a16:creationId xmlns:a16="http://schemas.microsoft.com/office/drawing/2014/main" id="{152E50F7-58CD-FE0A-DEA9-E4ABC2E9A97C}"/>
              </a:ext>
            </a:extLst>
          </p:cNvPr>
          <p:cNvCxnSpPr/>
          <p:nvPr userDrawn="1"/>
        </p:nvCxnSpPr>
        <p:spPr>
          <a:xfrm>
            <a:off x="0" y="6192982"/>
            <a:ext cx="12192000" cy="0"/>
          </a:xfrm>
          <a:prstGeom prst="line">
            <a:avLst/>
          </a:prstGeom>
          <a:ln>
            <a:solidFill>
              <a:srgbClr val="1D71B8"/>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20551687"/>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6618544E-D88B-861E-1EAD-4115170BC643}"/>
              </a:ext>
            </a:extLst>
          </p:cNvPr>
          <p:cNvSpPr>
            <a:spLocks noGrp="1"/>
          </p:cNvSpPr>
          <p:nvPr>
            <p:ph type="title"/>
          </p:nvPr>
        </p:nvSpPr>
        <p:spPr/>
        <p:txBody>
          <a:bodyPr/>
          <a:lstStyle/>
          <a:p>
            <a:r>
              <a:rPr lang="sl-SI"/>
              <a:t>Kliknite, če želite urediti slog naslova matrice</a:t>
            </a:r>
          </a:p>
        </p:txBody>
      </p:sp>
      <p:sp>
        <p:nvSpPr>
          <p:cNvPr id="3" name="Označba mesta navpičnega besedila 2">
            <a:extLst>
              <a:ext uri="{FF2B5EF4-FFF2-40B4-BE49-F238E27FC236}">
                <a16:creationId xmlns:a16="http://schemas.microsoft.com/office/drawing/2014/main" id="{6B79BCFC-4A20-E35C-2C08-C02CDF1FF023}"/>
              </a:ext>
            </a:extLst>
          </p:cNvPr>
          <p:cNvSpPr>
            <a:spLocks noGrp="1"/>
          </p:cNvSpPr>
          <p:nvPr>
            <p:ph type="body" orient="vert" idx="1"/>
          </p:nvPr>
        </p:nvSpPr>
        <p:spPr/>
        <p:txBody>
          <a:bodyPr vert="eaVert"/>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a:extLst>
              <a:ext uri="{FF2B5EF4-FFF2-40B4-BE49-F238E27FC236}">
                <a16:creationId xmlns:a16="http://schemas.microsoft.com/office/drawing/2014/main" id="{13E25A1F-84F6-0083-332C-196C95BC9F51}"/>
              </a:ext>
            </a:extLst>
          </p:cNvPr>
          <p:cNvSpPr>
            <a:spLocks noGrp="1"/>
          </p:cNvSpPr>
          <p:nvPr>
            <p:ph type="dt" sz="half" idx="10"/>
          </p:nvPr>
        </p:nvSpPr>
        <p:spPr>
          <a:xfrm>
            <a:off x="838200" y="6356350"/>
            <a:ext cx="2743200" cy="365125"/>
          </a:xfrm>
          <a:prstGeom prst="rect">
            <a:avLst/>
          </a:prstGeom>
        </p:spPr>
        <p:txBody>
          <a:bodyPr/>
          <a:lstStyle/>
          <a:p>
            <a:pPr fontAlgn="base"/>
            <a:r>
              <a:rPr lang="en-US">
                <a:solidFill>
                  <a:srgbClr val="484848"/>
                </a:solidFill>
                <a:latin typeface="corbel" panose="020B0503020204020204" pitchFamily="34" charset="0"/>
              </a:rPr>
              <a:t>Disclaimer: The European Commission's support for the production of this publication does not constitute an endorsement of the contents, which reflect the views only of the authors, and the Commission cannot be held responsible for any use which may be made of the information contained therein. </a:t>
            </a:r>
            <a:endParaRPr lang="en-US" dirty="0">
              <a:solidFill>
                <a:srgbClr val="484848"/>
              </a:solidFill>
              <a:latin typeface="corbel" panose="020B0503020204020204" pitchFamily="34" charset="0"/>
            </a:endParaRPr>
          </a:p>
        </p:txBody>
      </p:sp>
      <p:sp>
        <p:nvSpPr>
          <p:cNvPr id="5" name="Označba mesta noge 4">
            <a:extLst>
              <a:ext uri="{FF2B5EF4-FFF2-40B4-BE49-F238E27FC236}">
                <a16:creationId xmlns:a16="http://schemas.microsoft.com/office/drawing/2014/main" id="{3453964C-9141-E62C-261B-ADC677A0A20C}"/>
              </a:ext>
            </a:extLst>
          </p:cNvPr>
          <p:cNvSpPr>
            <a:spLocks noGrp="1"/>
          </p:cNvSpPr>
          <p:nvPr>
            <p:ph type="ftr" sz="quarter" idx="11"/>
          </p:nvPr>
        </p:nvSpPr>
        <p:spPr/>
        <p:txBody>
          <a:bodyPr/>
          <a:lstStyle/>
          <a:p>
            <a:endParaRPr lang="sl-SI"/>
          </a:p>
        </p:txBody>
      </p:sp>
      <p:sp>
        <p:nvSpPr>
          <p:cNvPr id="6" name="Označba mesta številke diapozitiva 5">
            <a:extLst>
              <a:ext uri="{FF2B5EF4-FFF2-40B4-BE49-F238E27FC236}">
                <a16:creationId xmlns:a16="http://schemas.microsoft.com/office/drawing/2014/main" id="{0D03330B-1F97-2159-02BF-F0B619102A63}"/>
              </a:ext>
            </a:extLst>
          </p:cNvPr>
          <p:cNvSpPr>
            <a:spLocks noGrp="1"/>
          </p:cNvSpPr>
          <p:nvPr>
            <p:ph type="sldNum" sz="quarter" idx="12"/>
          </p:nvPr>
        </p:nvSpPr>
        <p:spPr>
          <a:xfrm>
            <a:off x="8610600" y="6356350"/>
            <a:ext cx="2743200" cy="365125"/>
          </a:xfrm>
          <a:prstGeom prst="rect">
            <a:avLst/>
          </a:prstGeom>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289230276"/>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Navpični naslov 1">
            <a:extLst>
              <a:ext uri="{FF2B5EF4-FFF2-40B4-BE49-F238E27FC236}">
                <a16:creationId xmlns:a16="http://schemas.microsoft.com/office/drawing/2014/main" id="{F2DDAE14-7670-9967-4CA6-0813ACFD6890}"/>
              </a:ext>
            </a:extLst>
          </p:cNvPr>
          <p:cNvSpPr>
            <a:spLocks noGrp="1"/>
          </p:cNvSpPr>
          <p:nvPr>
            <p:ph type="title" orient="vert"/>
          </p:nvPr>
        </p:nvSpPr>
        <p:spPr>
          <a:xfrm>
            <a:off x="8724900" y="365125"/>
            <a:ext cx="2628900" cy="5811838"/>
          </a:xfrm>
        </p:spPr>
        <p:txBody>
          <a:bodyPr vert="eaVert"/>
          <a:lstStyle/>
          <a:p>
            <a:r>
              <a:rPr lang="sl-SI"/>
              <a:t>Kliknite, če želite urediti slog naslova matrice</a:t>
            </a:r>
          </a:p>
        </p:txBody>
      </p:sp>
      <p:sp>
        <p:nvSpPr>
          <p:cNvPr id="3" name="Označba mesta navpičnega besedila 2">
            <a:extLst>
              <a:ext uri="{FF2B5EF4-FFF2-40B4-BE49-F238E27FC236}">
                <a16:creationId xmlns:a16="http://schemas.microsoft.com/office/drawing/2014/main" id="{A179C122-BADB-BCBD-F585-89D6E33708AF}"/>
              </a:ext>
            </a:extLst>
          </p:cNvPr>
          <p:cNvSpPr>
            <a:spLocks noGrp="1"/>
          </p:cNvSpPr>
          <p:nvPr>
            <p:ph type="body" orient="vert" idx="1"/>
          </p:nvPr>
        </p:nvSpPr>
        <p:spPr>
          <a:xfrm>
            <a:off x="838200" y="365125"/>
            <a:ext cx="7734300" cy="5811838"/>
          </a:xfrm>
        </p:spPr>
        <p:txBody>
          <a:bodyPr vert="eaVert"/>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a:extLst>
              <a:ext uri="{FF2B5EF4-FFF2-40B4-BE49-F238E27FC236}">
                <a16:creationId xmlns:a16="http://schemas.microsoft.com/office/drawing/2014/main" id="{3DC7ACDD-4363-F0F2-A0FD-081A944090BC}"/>
              </a:ext>
            </a:extLst>
          </p:cNvPr>
          <p:cNvSpPr>
            <a:spLocks noGrp="1"/>
          </p:cNvSpPr>
          <p:nvPr>
            <p:ph type="dt" sz="half" idx="10"/>
          </p:nvPr>
        </p:nvSpPr>
        <p:spPr>
          <a:xfrm>
            <a:off x="838200" y="6356350"/>
            <a:ext cx="2743200" cy="365125"/>
          </a:xfrm>
          <a:prstGeom prst="rect">
            <a:avLst/>
          </a:prstGeom>
        </p:spPr>
        <p:txBody>
          <a:bodyPr/>
          <a:lstStyle/>
          <a:p>
            <a:pPr fontAlgn="base"/>
            <a:r>
              <a:rPr lang="en-US">
                <a:solidFill>
                  <a:srgbClr val="484848"/>
                </a:solidFill>
                <a:latin typeface="corbel" panose="020B0503020204020204" pitchFamily="34" charset="0"/>
              </a:rPr>
              <a:t>Disclaimer: The European Commission's support for the production of this publication does not constitute an endorsement of the contents, which reflect the views only of the authors, and the Commission cannot be held responsible for any use which may be made of the information contained therein. </a:t>
            </a:r>
            <a:endParaRPr lang="en-US" dirty="0">
              <a:solidFill>
                <a:srgbClr val="484848"/>
              </a:solidFill>
              <a:latin typeface="corbel" panose="020B0503020204020204" pitchFamily="34" charset="0"/>
            </a:endParaRPr>
          </a:p>
        </p:txBody>
      </p:sp>
      <p:sp>
        <p:nvSpPr>
          <p:cNvPr id="5" name="Označba mesta noge 4">
            <a:extLst>
              <a:ext uri="{FF2B5EF4-FFF2-40B4-BE49-F238E27FC236}">
                <a16:creationId xmlns:a16="http://schemas.microsoft.com/office/drawing/2014/main" id="{55F0487C-72FD-A101-E6D1-893E21DFC97F}"/>
              </a:ext>
            </a:extLst>
          </p:cNvPr>
          <p:cNvSpPr>
            <a:spLocks noGrp="1"/>
          </p:cNvSpPr>
          <p:nvPr>
            <p:ph type="ftr" sz="quarter" idx="11"/>
          </p:nvPr>
        </p:nvSpPr>
        <p:spPr/>
        <p:txBody>
          <a:bodyPr/>
          <a:lstStyle/>
          <a:p>
            <a:endParaRPr lang="sl-SI"/>
          </a:p>
        </p:txBody>
      </p:sp>
      <p:sp>
        <p:nvSpPr>
          <p:cNvPr id="6" name="Označba mesta številke diapozitiva 5">
            <a:extLst>
              <a:ext uri="{FF2B5EF4-FFF2-40B4-BE49-F238E27FC236}">
                <a16:creationId xmlns:a16="http://schemas.microsoft.com/office/drawing/2014/main" id="{C0E82B18-0C00-53C4-20BB-9806EA2CC02E}"/>
              </a:ext>
            </a:extLst>
          </p:cNvPr>
          <p:cNvSpPr>
            <a:spLocks noGrp="1"/>
          </p:cNvSpPr>
          <p:nvPr>
            <p:ph type="sldNum" sz="quarter" idx="12"/>
          </p:nvPr>
        </p:nvSpPr>
        <p:spPr>
          <a:xfrm>
            <a:off x="8610600" y="6356350"/>
            <a:ext cx="2743200" cy="365125"/>
          </a:xfrm>
          <a:prstGeom prst="rect">
            <a:avLst/>
          </a:prstGeom>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2845226459"/>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ostavitev po meri">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30365D10-A392-AB51-E23E-78F3CFFECBC7}"/>
              </a:ext>
            </a:extLst>
          </p:cNvPr>
          <p:cNvSpPr>
            <a:spLocks noGrp="1"/>
          </p:cNvSpPr>
          <p:nvPr>
            <p:ph type="title"/>
          </p:nvPr>
        </p:nvSpPr>
        <p:spPr/>
        <p:txBody>
          <a:bodyPr/>
          <a:lstStyle/>
          <a:p>
            <a:r>
              <a:rPr lang="sl-SI"/>
              <a:t>Kliknite, če želite urediti slog naslova matrice</a:t>
            </a:r>
          </a:p>
        </p:txBody>
      </p:sp>
      <p:sp>
        <p:nvSpPr>
          <p:cNvPr id="3" name="Označba mesta datuma 2">
            <a:extLst>
              <a:ext uri="{FF2B5EF4-FFF2-40B4-BE49-F238E27FC236}">
                <a16:creationId xmlns:a16="http://schemas.microsoft.com/office/drawing/2014/main" id="{4CC2582A-2873-BBCD-B5D5-FE593DC21860}"/>
              </a:ext>
            </a:extLst>
          </p:cNvPr>
          <p:cNvSpPr>
            <a:spLocks noGrp="1"/>
          </p:cNvSpPr>
          <p:nvPr>
            <p:ph type="dt" sz="half" idx="10"/>
          </p:nvPr>
        </p:nvSpPr>
        <p:spPr>
          <a:xfrm>
            <a:off x="838200" y="6356350"/>
            <a:ext cx="2743200" cy="365125"/>
          </a:xfrm>
          <a:prstGeom prst="rect">
            <a:avLst/>
          </a:prstGeom>
        </p:spPr>
        <p:txBody>
          <a:bodyPr/>
          <a:lstStyle/>
          <a:p>
            <a:pPr fontAlgn="base"/>
            <a:r>
              <a:rPr lang="en-US">
                <a:solidFill>
                  <a:srgbClr val="484848"/>
                </a:solidFill>
                <a:latin typeface="corbel" panose="020B0503020204020204" pitchFamily="34" charset="0"/>
              </a:rPr>
              <a:t>Disclaimer: The European Commission's support for the production of this publication does not constitute an endorsement of the contents, which reflect the views only of the authors, and the Commission cannot be held responsible for any use which may be made of the information contained therein. </a:t>
            </a:r>
            <a:endParaRPr lang="en-US" dirty="0">
              <a:solidFill>
                <a:srgbClr val="484848"/>
              </a:solidFill>
              <a:latin typeface="corbel" panose="020B0503020204020204" pitchFamily="34" charset="0"/>
            </a:endParaRPr>
          </a:p>
        </p:txBody>
      </p:sp>
      <p:sp>
        <p:nvSpPr>
          <p:cNvPr id="4" name="Označba mesta številke diapozitiva 3">
            <a:extLst>
              <a:ext uri="{FF2B5EF4-FFF2-40B4-BE49-F238E27FC236}">
                <a16:creationId xmlns:a16="http://schemas.microsoft.com/office/drawing/2014/main" id="{D3EF520A-3773-AAA1-4F07-6506A93C18B6}"/>
              </a:ext>
            </a:extLst>
          </p:cNvPr>
          <p:cNvSpPr>
            <a:spLocks noGrp="1"/>
          </p:cNvSpPr>
          <p:nvPr>
            <p:ph type="sldNum" sz="quarter" idx="11"/>
          </p:nvPr>
        </p:nvSpPr>
        <p:spPr>
          <a:xfrm>
            <a:off x="8610600" y="6356350"/>
            <a:ext cx="2743200" cy="365125"/>
          </a:xfrm>
          <a:prstGeom prst="rect">
            <a:avLst/>
          </a:prstGeom>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15212023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724FF9A7-310E-59A3-B362-C4990E206CA6}"/>
              </a:ext>
            </a:extLst>
          </p:cNvPr>
          <p:cNvSpPr>
            <a:spLocks noGrp="1"/>
          </p:cNvSpPr>
          <p:nvPr>
            <p:ph type="title"/>
          </p:nvPr>
        </p:nvSpPr>
        <p:spPr>
          <a:xfrm>
            <a:off x="838200" y="1281802"/>
            <a:ext cx="10515600" cy="1325563"/>
          </a:xfrm>
        </p:spPr>
        <p:txBody>
          <a:bodyPr/>
          <a:lstStyle/>
          <a:p>
            <a:r>
              <a:rPr lang="sl-SI" dirty="0"/>
              <a:t>Kliknite, če želite urediti slog naslova matrice</a:t>
            </a:r>
          </a:p>
        </p:txBody>
      </p:sp>
      <p:sp>
        <p:nvSpPr>
          <p:cNvPr id="3" name="Označba mesta vsebine 2">
            <a:extLst>
              <a:ext uri="{FF2B5EF4-FFF2-40B4-BE49-F238E27FC236}">
                <a16:creationId xmlns:a16="http://schemas.microsoft.com/office/drawing/2014/main" id="{EB24CF6B-41DC-5E94-AF5D-CEEE317F696C}"/>
              </a:ext>
            </a:extLst>
          </p:cNvPr>
          <p:cNvSpPr>
            <a:spLocks noGrp="1"/>
          </p:cNvSpPr>
          <p:nvPr>
            <p:ph idx="1"/>
          </p:nvPr>
        </p:nvSpPr>
        <p:spPr>
          <a:xfrm>
            <a:off x="838200" y="2648197"/>
            <a:ext cx="10515600" cy="3528766"/>
          </a:xfrm>
        </p:spPr>
        <p:txBody>
          <a:bodyPr/>
          <a:lstStyle/>
          <a:p>
            <a:pPr lvl="0"/>
            <a:r>
              <a:rPr lang="sl-SI" dirty="0"/>
              <a:t>Kliknite za urejanje slogov besedila matrice</a:t>
            </a:r>
          </a:p>
          <a:p>
            <a:pPr lvl="1"/>
            <a:r>
              <a:rPr lang="sl-SI" dirty="0"/>
              <a:t>Druga raven</a:t>
            </a:r>
          </a:p>
          <a:p>
            <a:pPr lvl="2"/>
            <a:r>
              <a:rPr lang="sl-SI" dirty="0"/>
              <a:t>Tretja raven</a:t>
            </a:r>
          </a:p>
          <a:p>
            <a:pPr lvl="3"/>
            <a:r>
              <a:rPr lang="sl-SI" dirty="0"/>
              <a:t>Četrta raven</a:t>
            </a:r>
          </a:p>
          <a:p>
            <a:pPr lvl="4"/>
            <a:r>
              <a:rPr lang="sl-SI" dirty="0"/>
              <a:t>Peta raven</a:t>
            </a:r>
          </a:p>
        </p:txBody>
      </p:sp>
      <p:sp>
        <p:nvSpPr>
          <p:cNvPr id="5" name="Označba mesta noge 4">
            <a:extLst>
              <a:ext uri="{FF2B5EF4-FFF2-40B4-BE49-F238E27FC236}">
                <a16:creationId xmlns:a16="http://schemas.microsoft.com/office/drawing/2014/main" id="{3AEC46F5-D95E-82DE-D833-8ECFC46DC513}"/>
              </a:ext>
            </a:extLst>
          </p:cNvPr>
          <p:cNvSpPr>
            <a:spLocks noGrp="1"/>
          </p:cNvSpPr>
          <p:nvPr>
            <p:ph type="ftr" sz="quarter" idx="11"/>
          </p:nvPr>
        </p:nvSpPr>
        <p:spPr>
          <a:xfrm>
            <a:off x="2113807" y="6351506"/>
            <a:ext cx="6627421" cy="365125"/>
          </a:xfrm>
        </p:spPr>
        <p:txBody>
          <a:bodyPr/>
          <a:lstStyle/>
          <a:p>
            <a:endParaRPr lang="sl-SI" dirty="0"/>
          </a:p>
        </p:txBody>
      </p:sp>
      <p:cxnSp>
        <p:nvCxnSpPr>
          <p:cNvPr id="7" name="Raven povezovalnik 6">
            <a:extLst>
              <a:ext uri="{FF2B5EF4-FFF2-40B4-BE49-F238E27FC236}">
                <a16:creationId xmlns:a16="http://schemas.microsoft.com/office/drawing/2014/main" id="{282A639F-61BA-7CA0-A05F-F29C4BFD6837}"/>
              </a:ext>
            </a:extLst>
          </p:cNvPr>
          <p:cNvCxnSpPr/>
          <p:nvPr userDrawn="1"/>
        </p:nvCxnSpPr>
        <p:spPr>
          <a:xfrm>
            <a:off x="0" y="6264234"/>
            <a:ext cx="12192000" cy="0"/>
          </a:xfrm>
          <a:prstGeom prst="line">
            <a:avLst/>
          </a:prstGeom>
          <a:ln w="12700">
            <a:solidFill>
              <a:srgbClr val="1D71B8"/>
            </a:solidFill>
            <a:prstDash val="solid"/>
          </a:ln>
        </p:spPr>
        <p:style>
          <a:lnRef idx="1">
            <a:schemeClr val="accent1"/>
          </a:lnRef>
          <a:fillRef idx="0">
            <a:schemeClr val="accent1"/>
          </a:fillRef>
          <a:effectRef idx="0">
            <a:schemeClr val="accent1"/>
          </a:effectRef>
          <a:fontRef idx="minor">
            <a:schemeClr val="tx1"/>
          </a:fontRef>
        </p:style>
      </p:cxnSp>
      <p:sp>
        <p:nvSpPr>
          <p:cNvPr id="8" name="Pravokotnik 7">
            <a:extLst>
              <a:ext uri="{FF2B5EF4-FFF2-40B4-BE49-F238E27FC236}">
                <a16:creationId xmlns:a16="http://schemas.microsoft.com/office/drawing/2014/main" id="{9614944F-E9AF-3A22-03B6-FB82C29C3F59}"/>
              </a:ext>
            </a:extLst>
          </p:cNvPr>
          <p:cNvSpPr/>
          <p:nvPr userDrawn="1"/>
        </p:nvSpPr>
        <p:spPr>
          <a:xfrm>
            <a:off x="0" y="1068967"/>
            <a:ext cx="1033152" cy="112800"/>
          </a:xfrm>
          <a:prstGeom prst="rect">
            <a:avLst/>
          </a:prstGeom>
          <a:solidFill>
            <a:srgbClr val="95C11F"/>
          </a:solidFill>
          <a:ln>
            <a:solidFill>
              <a:srgbClr val="95C1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Tree>
    <p:extLst>
      <p:ext uri="{BB962C8B-B14F-4D97-AF65-F5344CB8AC3E}">
        <p14:creationId xmlns:p14="http://schemas.microsoft.com/office/powerpoint/2010/main" val="3792582943"/>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EF59C6B1-E9D3-2049-5CBA-DC255960DAFF}"/>
              </a:ext>
            </a:extLst>
          </p:cNvPr>
          <p:cNvSpPr>
            <a:spLocks noGrp="1"/>
          </p:cNvSpPr>
          <p:nvPr>
            <p:ph type="title"/>
          </p:nvPr>
        </p:nvSpPr>
        <p:spPr>
          <a:xfrm>
            <a:off x="831850" y="1709738"/>
            <a:ext cx="10515600" cy="2852737"/>
          </a:xfrm>
        </p:spPr>
        <p:txBody>
          <a:bodyPr anchor="b"/>
          <a:lstStyle>
            <a:lvl1pPr>
              <a:defRPr sz="6000"/>
            </a:lvl1pPr>
          </a:lstStyle>
          <a:p>
            <a:r>
              <a:rPr lang="sl-SI"/>
              <a:t>Kliknite, če želite urediti slog naslova matrice</a:t>
            </a:r>
          </a:p>
        </p:txBody>
      </p:sp>
      <p:sp>
        <p:nvSpPr>
          <p:cNvPr id="3" name="Označba mesta besedila 2">
            <a:extLst>
              <a:ext uri="{FF2B5EF4-FFF2-40B4-BE49-F238E27FC236}">
                <a16:creationId xmlns:a16="http://schemas.microsoft.com/office/drawing/2014/main" id="{4A121003-3C55-D9D3-2A76-2910E36A0CF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l-SI"/>
              <a:t>Kliknite za urejanje slogov besedila matrice</a:t>
            </a:r>
          </a:p>
        </p:txBody>
      </p:sp>
      <p:sp>
        <p:nvSpPr>
          <p:cNvPr id="4" name="Označba mesta datuma 3">
            <a:extLst>
              <a:ext uri="{FF2B5EF4-FFF2-40B4-BE49-F238E27FC236}">
                <a16:creationId xmlns:a16="http://schemas.microsoft.com/office/drawing/2014/main" id="{E0B054F6-3351-DF30-43CF-2A167B0D64EB}"/>
              </a:ext>
            </a:extLst>
          </p:cNvPr>
          <p:cNvSpPr>
            <a:spLocks noGrp="1"/>
          </p:cNvSpPr>
          <p:nvPr>
            <p:ph type="dt" sz="half" idx="10"/>
          </p:nvPr>
        </p:nvSpPr>
        <p:spPr>
          <a:xfrm>
            <a:off x="838200" y="6356350"/>
            <a:ext cx="2743200" cy="365125"/>
          </a:xfrm>
          <a:prstGeom prst="rect">
            <a:avLst/>
          </a:prstGeom>
        </p:spPr>
        <p:txBody>
          <a:bodyPr/>
          <a:lstStyle/>
          <a:p>
            <a:pPr fontAlgn="base"/>
            <a:r>
              <a:rPr lang="en-US">
                <a:solidFill>
                  <a:srgbClr val="484848"/>
                </a:solidFill>
                <a:latin typeface="corbel" panose="020B0503020204020204" pitchFamily="34" charset="0"/>
              </a:rPr>
              <a:t>Disclaimer: The European Commission's support for the production of this publication does not constitute an endorsement of the contents, which reflect the views only of the authors, and the Commission cannot be held responsible for any use which may be made of the information contained therein. </a:t>
            </a:r>
            <a:endParaRPr lang="en-US" dirty="0">
              <a:solidFill>
                <a:srgbClr val="484848"/>
              </a:solidFill>
              <a:latin typeface="corbel" panose="020B0503020204020204" pitchFamily="34" charset="0"/>
            </a:endParaRPr>
          </a:p>
        </p:txBody>
      </p:sp>
      <p:sp>
        <p:nvSpPr>
          <p:cNvPr id="5" name="Označba mesta noge 4">
            <a:extLst>
              <a:ext uri="{FF2B5EF4-FFF2-40B4-BE49-F238E27FC236}">
                <a16:creationId xmlns:a16="http://schemas.microsoft.com/office/drawing/2014/main" id="{7FAD63A6-185F-42DC-E944-1723E55B1448}"/>
              </a:ext>
            </a:extLst>
          </p:cNvPr>
          <p:cNvSpPr>
            <a:spLocks noGrp="1"/>
          </p:cNvSpPr>
          <p:nvPr>
            <p:ph type="ftr" sz="quarter" idx="11"/>
          </p:nvPr>
        </p:nvSpPr>
        <p:spPr/>
        <p:txBody>
          <a:bodyPr/>
          <a:lstStyle/>
          <a:p>
            <a:endParaRPr lang="sl-SI"/>
          </a:p>
        </p:txBody>
      </p:sp>
      <p:sp>
        <p:nvSpPr>
          <p:cNvPr id="6" name="Označba mesta številke diapozitiva 5">
            <a:extLst>
              <a:ext uri="{FF2B5EF4-FFF2-40B4-BE49-F238E27FC236}">
                <a16:creationId xmlns:a16="http://schemas.microsoft.com/office/drawing/2014/main" id="{1EBEF0E7-131E-8653-33BF-C12D32BAEC6A}"/>
              </a:ext>
            </a:extLst>
          </p:cNvPr>
          <p:cNvSpPr>
            <a:spLocks noGrp="1"/>
          </p:cNvSpPr>
          <p:nvPr>
            <p:ph type="sldNum" sz="quarter" idx="12"/>
          </p:nvPr>
        </p:nvSpPr>
        <p:spPr>
          <a:xfrm>
            <a:off x="8610600" y="6356350"/>
            <a:ext cx="2743200" cy="365125"/>
          </a:xfrm>
          <a:prstGeom prst="rect">
            <a:avLst/>
          </a:prstGeom>
        </p:spPr>
        <p:txBody>
          <a:bodyPr/>
          <a:lstStyle/>
          <a:p>
            <a:fld id="{3A4F6043-7A67-491B-98BC-F933DED7226D}" type="slidenum">
              <a:rPr lang="en-US" smtClean="0"/>
              <a:pPr/>
              <a:t>‹#›</a:t>
            </a:fld>
            <a:endParaRPr lang="en-US" dirty="0"/>
          </a:p>
        </p:txBody>
      </p:sp>
      <p:sp>
        <p:nvSpPr>
          <p:cNvPr id="8" name="Pravokotnik 7">
            <a:extLst>
              <a:ext uri="{FF2B5EF4-FFF2-40B4-BE49-F238E27FC236}">
                <a16:creationId xmlns:a16="http://schemas.microsoft.com/office/drawing/2014/main" id="{DFA2D606-4064-06AB-F5BA-299C4CA84DAE}"/>
              </a:ext>
            </a:extLst>
          </p:cNvPr>
          <p:cNvSpPr/>
          <p:nvPr userDrawn="1"/>
        </p:nvSpPr>
        <p:spPr>
          <a:xfrm>
            <a:off x="1" y="1128171"/>
            <a:ext cx="1033152" cy="112800"/>
          </a:xfrm>
          <a:prstGeom prst="rect">
            <a:avLst/>
          </a:prstGeom>
          <a:solidFill>
            <a:srgbClr val="95C11F"/>
          </a:solidFill>
          <a:ln>
            <a:solidFill>
              <a:srgbClr val="95C1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Tree>
    <p:extLst>
      <p:ext uri="{BB962C8B-B14F-4D97-AF65-F5344CB8AC3E}">
        <p14:creationId xmlns:p14="http://schemas.microsoft.com/office/powerpoint/2010/main" val="477124849"/>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528DD565-52AE-36D3-4DC1-F56CC44FF993}"/>
              </a:ext>
            </a:extLst>
          </p:cNvPr>
          <p:cNvSpPr>
            <a:spLocks noGrp="1"/>
          </p:cNvSpPr>
          <p:nvPr>
            <p:ph type="title"/>
          </p:nvPr>
        </p:nvSpPr>
        <p:spPr/>
        <p:txBody>
          <a:bodyPr/>
          <a:lstStyle/>
          <a:p>
            <a:r>
              <a:rPr lang="sl-SI"/>
              <a:t>Kliknite, če želite urediti slog naslova matrice</a:t>
            </a:r>
          </a:p>
        </p:txBody>
      </p:sp>
      <p:sp>
        <p:nvSpPr>
          <p:cNvPr id="3" name="Označba mesta vsebine 2">
            <a:extLst>
              <a:ext uri="{FF2B5EF4-FFF2-40B4-BE49-F238E27FC236}">
                <a16:creationId xmlns:a16="http://schemas.microsoft.com/office/drawing/2014/main" id="{8061B8AB-61D6-CB47-807E-329D15F9938A}"/>
              </a:ext>
            </a:extLst>
          </p:cNvPr>
          <p:cNvSpPr>
            <a:spLocks noGrp="1"/>
          </p:cNvSpPr>
          <p:nvPr>
            <p:ph sz="half" idx="1"/>
          </p:nvPr>
        </p:nvSpPr>
        <p:spPr>
          <a:xfrm>
            <a:off x="838200" y="1825625"/>
            <a:ext cx="5181600" cy="4351338"/>
          </a:xfrm>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vsebine 3">
            <a:extLst>
              <a:ext uri="{FF2B5EF4-FFF2-40B4-BE49-F238E27FC236}">
                <a16:creationId xmlns:a16="http://schemas.microsoft.com/office/drawing/2014/main" id="{F0EB6331-224D-3F8A-C454-5662C6DB2E11}"/>
              </a:ext>
            </a:extLst>
          </p:cNvPr>
          <p:cNvSpPr>
            <a:spLocks noGrp="1"/>
          </p:cNvSpPr>
          <p:nvPr>
            <p:ph sz="half" idx="2"/>
          </p:nvPr>
        </p:nvSpPr>
        <p:spPr>
          <a:xfrm>
            <a:off x="6172200" y="1825625"/>
            <a:ext cx="5181600" cy="4351338"/>
          </a:xfrm>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5" name="Označba mesta datuma 4">
            <a:extLst>
              <a:ext uri="{FF2B5EF4-FFF2-40B4-BE49-F238E27FC236}">
                <a16:creationId xmlns:a16="http://schemas.microsoft.com/office/drawing/2014/main" id="{0D1C13E9-5F71-63DB-3BCC-865F67D91199}"/>
              </a:ext>
            </a:extLst>
          </p:cNvPr>
          <p:cNvSpPr>
            <a:spLocks noGrp="1"/>
          </p:cNvSpPr>
          <p:nvPr>
            <p:ph type="dt" sz="half" idx="10"/>
          </p:nvPr>
        </p:nvSpPr>
        <p:spPr>
          <a:xfrm>
            <a:off x="838200" y="6356350"/>
            <a:ext cx="2743200" cy="365125"/>
          </a:xfrm>
          <a:prstGeom prst="rect">
            <a:avLst/>
          </a:prstGeom>
        </p:spPr>
        <p:txBody>
          <a:bodyPr/>
          <a:lstStyle/>
          <a:p>
            <a:pPr fontAlgn="base"/>
            <a:r>
              <a:rPr lang="en-US">
                <a:solidFill>
                  <a:srgbClr val="484848"/>
                </a:solidFill>
                <a:latin typeface="corbel" panose="020B0503020204020204" pitchFamily="34" charset="0"/>
              </a:rPr>
              <a:t>Disclaimer: The European Commission's support for the production of this publication does not constitute an endorsement of the contents, which reflect the views only of the authors, and the Commission cannot be held responsible for any use which may be made of the information contained therein. </a:t>
            </a:r>
            <a:endParaRPr lang="en-US" dirty="0">
              <a:solidFill>
                <a:srgbClr val="484848"/>
              </a:solidFill>
              <a:latin typeface="corbel" panose="020B0503020204020204" pitchFamily="34" charset="0"/>
            </a:endParaRPr>
          </a:p>
        </p:txBody>
      </p:sp>
      <p:sp>
        <p:nvSpPr>
          <p:cNvPr id="6" name="Označba mesta noge 5">
            <a:extLst>
              <a:ext uri="{FF2B5EF4-FFF2-40B4-BE49-F238E27FC236}">
                <a16:creationId xmlns:a16="http://schemas.microsoft.com/office/drawing/2014/main" id="{478DB4EA-8C09-1CE1-0013-ABE39C093E66}"/>
              </a:ext>
            </a:extLst>
          </p:cNvPr>
          <p:cNvSpPr>
            <a:spLocks noGrp="1"/>
          </p:cNvSpPr>
          <p:nvPr>
            <p:ph type="ftr" sz="quarter" idx="11"/>
          </p:nvPr>
        </p:nvSpPr>
        <p:spPr/>
        <p:txBody>
          <a:bodyPr/>
          <a:lstStyle/>
          <a:p>
            <a:endParaRPr lang="sl-SI"/>
          </a:p>
        </p:txBody>
      </p:sp>
      <p:sp>
        <p:nvSpPr>
          <p:cNvPr id="7" name="Označba mesta številke diapozitiva 6">
            <a:extLst>
              <a:ext uri="{FF2B5EF4-FFF2-40B4-BE49-F238E27FC236}">
                <a16:creationId xmlns:a16="http://schemas.microsoft.com/office/drawing/2014/main" id="{F5F90FF6-CB6D-4C4C-5094-F553E12D436C}"/>
              </a:ext>
            </a:extLst>
          </p:cNvPr>
          <p:cNvSpPr>
            <a:spLocks noGrp="1"/>
          </p:cNvSpPr>
          <p:nvPr>
            <p:ph type="sldNum" sz="quarter" idx="12"/>
          </p:nvPr>
        </p:nvSpPr>
        <p:spPr>
          <a:xfrm>
            <a:off x="8610600" y="6356350"/>
            <a:ext cx="2743200" cy="365125"/>
          </a:xfrm>
          <a:prstGeom prst="rect">
            <a:avLst/>
          </a:prstGeom>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1573315361"/>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742605CF-1EC5-84A5-115F-01C175E4EB80}"/>
              </a:ext>
            </a:extLst>
          </p:cNvPr>
          <p:cNvSpPr>
            <a:spLocks noGrp="1"/>
          </p:cNvSpPr>
          <p:nvPr>
            <p:ph type="title"/>
          </p:nvPr>
        </p:nvSpPr>
        <p:spPr>
          <a:xfrm>
            <a:off x="839788" y="365125"/>
            <a:ext cx="10515600" cy="1325563"/>
          </a:xfrm>
        </p:spPr>
        <p:txBody>
          <a:bodyPr/>
          <a:lstStyle/>
          <a:p>
            <a:r>
              <a:rPr lang="sl-SI"/>
              <a:t>Kliknite, če želite urediti slog naslova matrice</a:t>
            </a:r>
          </a:p>
        </p:txBody>
      </p:sp>
      <p:sp>
        <p:nvSpPr>
          <p:cNvPr id="3" name="Označba mesta besedila 2">
            <a:extLst>
              <a:ext uri="{FF2B5EF4-FFF2-40B4-BE49-F238E27FC236}">
                <a16:creationId xmlns:a16="http://schemas.microsoft.com/office/drawing/2014/main" id="{E8C54D0F-8595-2B4C-5A83-0CB1E2F9F46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Kliknite za urejanje slogov besedila matrice</a:t>
            </a:r>
          </a:p>
        </p:txBody>
      </p:sp>
      <p:sp>
        <p:nvSpPr>
          <p:cNvPr id="4" name="Označba mesta vsebine 3">
            <a:extLst>
              <a:ext uri="{FF2B5EF4-FFF2-40B4-BE49-F238E27FC236}">
                <a16:creationId xmlns:a16="http://schemas.microsoft.com/office/drawing/2014/main" id="{4AC416E6-CA37-E1FE-237D-7D991C4EFE39}"/>
              </a:ext>
            </a:extLst>
          </p:cNvPr>
          <p:cNvSpPr>
            <a:spLocks noGrp="1"/>
          </p:cNvSpPr>
          <p:nvPr>
            <p:ph sz="half" idx="2"/>
          </p:nvPr>
        </p:nvSpPr>
        <p:spPr>
          <a:xfrm>
            <a:off x="839788" y="2505075"/>
            <a:ext cx="5157787" cy="3684588"/>
          </a:xfrm>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5" name="Označba mesta besedila 4">
            <a:extLst>
              <a:ext uri="{FF2B5EF4-FFF2-40B4-BE49-F238E27FC236}">
                <a16:creationId xmlns:a16="http://schemas.microsoft.com/office/drawing/2014/main" id="{14262363-5065-8DD4-4B8B-6DF5EB14183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Kliknite za urejanje slogov besedila matrice</a:t>
            </a:r>
          </a:p>
        </p:txBody>
      </p:sp>
      <p:sp>
        <p:nvSpPr>
          <p:cNvPr id="6" name="Označba mesta vsebine 5">
            <a:extLst>
              <a:ext uri="{FF2B5EF4-FFF2-40B4-BE49-F238E27FC236}">
                <a16:creationId xmlns:a16="http://schemas.microsoft.com/office/drawing/2014/main" id="{A58BFA32-0F6B-D8CF-2780-95842F6B24E5}"/>
              </a:ext>
            </a:extLst>
          </p:cNvPr>
          <p:cNvSpPr>
            <a:spLocks noGrp="1"/>
          </p:cNvSpPr>
          <p:nvPr>
            <p:ph sz="quarter" idx="4"/>
          </p:nvPr>
        </p:nvSpPr>
        <p:spPr>
          <a:xfrm>
            <a:off x="6172200" y="2505075"/>
            <a:ext cx="5183188" cy="3684588"/>
          </a:xfrm>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7" name="Označba mesta datuma 6">
            <a:extLst>
              <a:ext uri="{FF2B5EF4-FFF2-40B4-BE49-F238E27FC236}">
                <a16:creationId xmlns:a16="http://schemas.microsoft.com/office/drawing/2014/main" id="{8B4E8A03-C704-FE4D-00A7-9739925CCAF7}"/>
              </a:ext>
            </a:extLst>
          </p:cNvPr>
          <p:cNvSpPr>
            <a:spLocks noGrp="1"/>
          </p:cNvSpPr>
          <p:nvPr>
            <p:ph type="dt" sz="half" idx="10"/>
          </p:nvPr>
        </p:nvSpPr>
        <p:spPr>
          <a:xfrm>
            <a:off x="838200" y="6356350"/>
            <a:ext cx="2743200" cy="365125"/>
          </a:xfrm>
          <a:prstGeom prst="rect">
            <a:avLst/>
          </a:prstGeom>
        </p:spPr>
        <p:txBody>
          <a:bodyPr/>
          <a:lstStyle/>
          <a:p>
            <a:pPr fontAlgn="base"/>
            <a:r>
              <a:rPr lang="en-US">
                <a:solidFill>
                  <a:srgbClr val="484848"/>
                </a:solidFill>
                <a:latin typeface="corbel" panose="020B0503020204020204" pitchFamily="34" charset="0"/>
              </a:rPr>
              <a:t>Disclaimer: The European Commission's support for the production of this publication does not constitute an endorsement of the contents, which reflect the views only of the authors, and the Commission cannot be held responsible for any use which may be made of the information contained therein. </a:t>
            </a:r>
            <a:endParaRPr lang="en-US" dirty="0">
              <a:solidFill>
                <a:srgbClr val="484848"/>
              </a:solidFill>
              <a:latin typeface="corbel" panose="020B0503020204020204" pitchFamily="34" charset="0"/>
            </a:endParaRPr>
          </a:p>
        </p:txBody>
      </p:sp>
      <p:sp>
        <p:nvSpPr>
          <p:cNvPr id="8" name="Označba mesta noge 7">
            <a:extLst>
              <a:ext uri="{FF2B5EF4-FFF2-40B4-BE49-F238E27FC236}">
                <a16:creationId xmlns:a16="http://schemas.microsoft.com/office/drawing/2014/main" id="{555C5149-AF08-F9E1-A6A5-E2A0AB51F896}"/>
              </a:ext>
            </a:extLst>
          </p:cNvPr>
          <p:cNvSpPr>
            <a:spLocks noGrp="1"/>
          </p:cNvSpPr>
          <p:nvPr>
            <p:ph type="ftr" sz="quarter" idx="11"/>
          </p:nvPr>
        </p:nvSpPr>
        <p:spPr/>
        <p:txBody>
          <a:bodyPr/>
          <a:lstStyle/>
          <a:p>
            <a:endParaRPr lang="sl-SI"/>
          </a:p>
        </p:txBody>
      </p:sp>
      <p:sp>
        <p:nvSpPr>
          <p:cNvPr id="9" name="Označba mesta številke diapozitiva 8">
            <a:extLst>
              <a:ext uri="{FF2B5EF4-FFF2-40B4-BE49-F238E27FC236}">
                <a16:creationId xmlns:a16="http://schemas.microsoft.com/office/drawing/2014/main" id="{BAC6E518-057E-0B55-5201-564A1889BB89}"/>
              </a:ext>
            </a:extLst>
          </p:cNvPr>
          <p:cNvSpPr>
            <a:spLocks noGrp="1"/>
          </p:cNvSpPr>
          <p:nvPr>
            <p:ph type="sldNum" sz="quarter" idx="12"/>
          </p:nvPr>
        </p:nvSpPr>
        <p:spPr>
          <a:xfrm>
            <a:off x="8610600" y="6356350"/>
            <a:ext cx="2743200" cy="365125"/>
          </a:xfrm>
          <a:prstGeom prst="rect">
            <a:avLst/>
          </a:prstGeom>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2861637208"/>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F9C93377-2C04-F97C-BFBB-FC2A8514887D}"/>
              </a:ext>
            </a:extLst>
          </p:cNvPr>
          <p:cNvSpPr>
            <a:spLocks noGrp="1"/>
          </p:cNvSpPr>
          <p:nvPr>
            <p:ph type="title"/>
          </p:nvPr>
        </p:nvSpPr>
        <p:spPr/>
        <p:txBody>
          <a:bodyPr/>
          <a:lstStyle/>
          <a:p>
            <a:r>
              <a:rPr lang="sl-SI"/>
              <a:t>Kliknite, če želite urediti slog naslova matrice</a:t>
            </a:r>
          </a:p>
        </p:txBody>
      </p:sp>
      <p:sp>
        <p:nvSpPr>
          <p:cNvPr id="3" name="Označba mesta datuma 2">
            <a:extLst>
              <a:ext uri="{FF2B5EF4-FFF2-40B4-BE49-F238E27FC236}">
                <a16:creationId xmlns:a16="http://schemas.microsoft.com/office/drawing/2014/main" id="{1EA640A0-0FDE-7F13-7CD1-F7DB6ED615E1}"/>
              </a:ext>
            </a:extLst>
          </p:cNvPr>
          <p:cNvSpPr>
            <a:spLocks noGrp="1"/>
          </p:cNvSpPr>
          <p:nvPr>
            <p:ph type="dt" sz="half" idx="10"/>
          </p:nvPr>
        </p:nvSpPr>
        <p:spPr>
          <a:xfrm>
            <a:off x="838200" y="6356350"/>
            <a:ext cx="2743200" cy="365125"/>
          </a:xfrm>
          <a:prstGeom prst="rect">
            <a:avLst/>
          </a:prstGeom>
        </p:spPr>
        <p:txBody>
          <a:bodyPr/>
          <a:lstStyle/>
          <a:p>
            <a:pPr fontAlgn="base"/>
            <a:r>
              <a:rPr lang="en-US">
                <a:solidFill>
                  <a:srgbClr val="484848"/>
                </a:solidFill>
                <a:latin typeface="corbel" panose="020B0503020204020204" pitchFamily="34" charset="0"/>
              </a:rPr>
              <a:t>Disclaimer: The European Commission's support for the production of this publication does not constitute an endorsement of the contents, which reflect the views only of the authors, and the Commission cannot be held responsible for any use which may be made of the information contained therein. </a:t>
            </a:r>
            <a:endParaRPr lang="en-US" dirty="0">
              <a:solidFill>
                <a:srgbClr val="484848"/>
              </a:solidFill>
              <a:latin typeface="corbel" panose="020B0503020204020204" pitchFamily="34" charset="0"/>
            </a:endParaRPr>
          </a:p>
        </p:txBody>
      </p:sp>
      <p:sp>
        <p:nvSpPr>
          <p:cNvPr id="4" name="Označba mesta noge 3">
            <a:extLst>
              <a:ext uri="{FF2B5EF4-FFF2-40B4-BE49-F238E27FC236}">
                <a16:creationId xmlns:a16="http://schemas.microsoft.com/office/drawing/2014/main" id="{1CD819DA-4743-D6BA-B770-3EE491968B5B}"/>
              </a:ext>
            </a:extLst>
          </p:cNvPr>
          <p:cNvSpPr>
            <a:spLocks noGrp="1"/>
          </p:cNvSpPr>
          <p:nvPr>
            <p:ph type="ftr" sz="quarter" idx="11"/>
          </p:nvPr>
        </p:nvSpPr>
        <p:spPr/>
        <p:txBody>
          <a:bodyPr/>
          <a:lstStyle/>
          <a:p>
            <a:endParaRPr lang="sl-SI"/>
          </a:p>
        </p:txBody>
      </p:sp>
      <p:sp>
        <p:nvSpPr>
          <p:cNvPr id="5" name="Označba mesta številke diapozitiva 4">
            <a:extLst>
              <a:ext uri="{FF2B5EF4-FFF2-40B4-BE49-F238E27FC236}">
                <a16:creationId xmlns:a16="http://schemas.microsoft.com/office/drawing/2014/main" id="{B0C6B07F-6968-A099-7F55-697FAE34F2CA}"/>
              </a:ext>
            </a:extLst>
          </p:cNvPr>
          <p:cNvSpPr>
            <a:spLocks noGrp="1"/>
          </p:cNvSpPr>
          <p:nvPr>
            <p:ph type="sldNum" sz="quarter" idx="12"/>
          </p:nvPr>
        </p:nvSpPr>
        <p:spPr>
          <a:xfrm>
            <a:off x="8610600" y="6356350"/>
            <a:ext cx="2743200" cy="365125"/>
          </a:xfrm>
          <a:prstGeom prst="rect">
            <a:avLst/>
          </a:prstGeom>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3550313961"/>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Označba mesta datuma 1">
            <a:extLst>
              <a:ext uri="{FF2B5EF4-FFF2-40B4-BE49-F238E27FC236}">
                <a16:creationId xmlns:a16="http://schemas.microsoft.com/office/drawing/2014/main" id="{D956E8B4-3058-92A7-81CE-383A98FF435F}"/>
              </a:ext>
            </a:extLst>
          </p:cNvPr>
          <p:cNvSpPr>
            <a:spLocks noGrp="1"/>
          </p:cNvSpPr>
          <p:nvPr>
            <p:ph type="dt" sz="half" idx="10"/>
          </p:nvPr>
        </p:nvSpPr>
        <p:spPr>
          <a:xfrm>
            <a:off x="838200" y="6356350"/>
            <a:ext cx="2743200" cy="365125"/>
          </a:xfrm>
          <a:prstGeom prst="rect">
            <a:avLst/>
          </a:prstGeom>
        </p:spPr>
        <p:txBody>
          <a:bodyPr/>
          <a:lstStyle/>
          <a:p>
            <a:pPr fontAlgn="base"/>
            <a:r>
              <a:rPr lang="en-US">
                <a:solidFill>
                  <a:srgbClr val="484848"/>
                </a:solidFill>
                <a:latin typeface="corbel" panose="020B0503020204020204" pitchFamily="34" charset="0"/>
              </a:rPr>
              <a:t>Disclaimer: The European Commission's support for the production of this publication does not constitute an endorsement of the contents, which reflect the views only of the authors, and the Commission cannot be held responsible for any use which may be made of the information contained therein. </a:t>
            </a:r>
            <a:endParaRPr lang="en-US" dirty="0">
              <a:solidFill>
                <a:srgbClr val="484848"/>
              </a:solidFill>
              <a:latin typeface="corbel" panose="020B0503020204020204" pitchFamily="34" charset="0"/>
            </a:endParaRPr>
          </a:p>
        </p:txBody>
      </p:sp>
      <p:sp>
        <p:nvSpPr>
          <p:cNvPr id="3" name="Označba mesta noge 2">
            <a:extLst>
              <a:ext uri="{FF2B5EF4-FFF2-40B4-BE49-F238E27FC236}">
                <a16:creationId xmlns:a16="http://schemas.microsoft.com/office/drawing/2014/main" id="{BD9012E2-EDE8-AB71-C916-3F6C2F63AEEE}"/>
              </a:ext>
            </a:extLst>
          </p:cNvPr>
          <p:cNvSpPr>
            <a:spLocks noGrp="1"/>
          </p:cNvSpPr>
          <p:nvPr>
            <p:ph type="ftr" sz="quarter" idx="11"/>
          </p:nvPr>
        </p:nvSpPr>
        <p:spPr/>
        <p:txBody>
          <a:bodyPr/>
          <a:lstStyle/>
          <a:p>
            <a:endParaRPr lang="sl-SI"/>
          </a:p>
        </p:txBody>
      </p:sp>
      <p:sp>
        <p:nvSpPr>
          <p:cNvPr id="4" name="Označba mesta številke diapozitiva 3">
            <a:extLst>
              <a:ext uri="{FF2B5EF4-FFF2-40B4-BE49-F238E27FC236}">
                <a16:creationId xmlns:a16="http://schemas.microsoft.com/office/drawing/2014/main" id="{5712A796-DA41-E016-9D34-015AE848B222}"/>
              </a:ext>
            </a:extLst>
          </p:cNvPr>
          <p:cNvSpPr>
            <a:spLocks noGrp="1"/>
          </p:cNvSpPr>
          <p:nvPr>
            <p:ph type="sldNum" sz="quarter" idx="12"/>
          </p:nvPr>
        </p:nvSpPr>
        <p:spPr>
          <a:xfrm>
            <a:off x="8610600" y="6356350"/>
            <a:ext cx="2743200" cy="365125"/>
          </a:xfrm>
          <a:prstGeom prst="rect">
            <a:avLst/>
          </a:prstGeom>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2521097663"/>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Vsebina z naslovom">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1531F62E-7A38-EC0A-7CF0-58F5ABA96A23}"/>
              </a:ext>
            </a:extLst>
          </p:cNvPr>
          <p:cNvSpPr>
            <a:spLocks noGrp="1"/>
          </p:cNvSpPr>
          <p:nvPr>
            <p:ph type="title"/>
          </p:nvPr>
        </p:nvSpPr>
        <p:spPr>
          <a:xfrm>
            <a:off x="839788" y="457200"/>
            <a:ext cx="3932237" cy="1600200"/>
          </a:xfrm>
        </p:spPr>
        <p:txBody>
          <a:bodyPr anchor="b"/>
          <a:lstStyle>
            <a:lvl1pPr>
              <a:defRPr sz="3200"/>
            </a:lvl1pPr>
          </a:lstStyle>
          <a:p>
            <a:r>
              <a:rPr lang="sl-SI"/>
              <a:t>Kliknite, če želite urediti slog naslova matrice</a:t>
            </a:r>
          </a:p>
        </p:txBody>
      </p:sp>
      <p:sp>
        <p:nvSpPr>
          <p:cNvPr id="3" name="Označba mesta vsebine 2">
            <a:extLst>
              <a:ext uri="{FF2B5EF4-FFF2-40B4-BE49-F238E27FC236}">
                <a16:creationId xmlns:a16="http://schemas.microsoft.com/office/drawing/2014/main" id="{FB1022F5-63CC-59B4-72AD-E0B6AF3344D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besedila 3">
            <a:extLst>
              <a:ext uri="{FF2B5EF4-FFF2-40B4-BE49-F238E27FC236}">
                <a16:creationId xmlns:a16="http://schemas.microsoft.com/office/drawing/2014/main" id="{39BC0656-BE63-9FBB-D84A-A42284FEC4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a:t>Kliknite za urejanje slogov besedila matrice</a:t>
            </a:r>
          </a:p>
        </p:txBody>
      </p:sp>
      <p:sp>
        <p:nvSpPr>
          <p:cNvPr id="5" name="Označba mesta datuma 4">
            <a:extLst>
              <a:ext uri="{FF2B5EF4-FFF2-40B4-BE49-F238E27FC236}">
                <a16:creationId xmlns:a16="http://schemas.microsoft.com/office/drawing/2014/main" id="{C92D400D-7063-F484-BAEF-BE062EA8F60C}"/>
              </a:ext>
            </a:extLst>
          </p:cNvPr>
          <p:cNvSpPr>
            <a:spLocks noGrp="1"/>
          </p:cNvSpPr>
          <p:nvPr>
            <p:ph type="dt" sz="half" idx="10"/>
          </p:nvPr>
        </p:nvSpPr>
        <p:spPr>
          <a:xfrm>
            <a:off x="838200" y="6356350"/>
            <a:ext cx="2743200" cy="365125"/>
          </a:xfrm>
          <a:prstGeom prst="rect">
            <a:avLst/>
          </a:prstGeom>
        </p:spPr>
        <p:txBody>
          <a:bodyPr/>
          <a:lstStyle/>
          <a:p>
            <a:pPr fontAlgn="base"/>
            <a:r>
              <a:rPr lang="en-US">
                <a:solidFill>
                  <a:srgbClr val="484848"/>
                </a:solidFill>
                <a:latin typeface="corbel" panose="020B0503020204020204" pitchFamily="34" charset="0"/>
              </a:rPr>
              <a:t>Disclaimer: The European Commission's support for the production of this publication does not constitute an endorsement of the contents, which reflect the views only of the authors, and the Commission cannot be held responsible for any use which may be made of the information contained therein. </a:t>
            </a:r>
            <a:endParaRPr lang="en-US" dirty="0">
              <a:solidFill>
                <a:srgbClr val="484848"/>
              </a:solidFill>
              <a:latin typeface="corbel" panose="020B0503020204020204" pitchFamily="34" charset="0"/>
            </a:endParaRPr>
          </a:p>
        </p:txBody>
      </p:sp>
      <p:sp>
        <p:nvSpPr>
          <p:cNvPr id="6" name="Označba mesta noge 5">
            <a:extLst>
              <a:ext uri="{FF2B5EF4-FFF2-40B4-BE49-F238E27FC236}">
                <a16:creationId xmlns:a16="http://schemas.microsoft.com/office/drawing/2014/main" id="{342EA384-FFCD-1A5D-7952-1864D258CEDD}"/>
              </a:ext>
            </a:extLst>
          </p:cNvPr>
          <p:cNvSpPr>
            <a:spLocks noGrp="1"/>
          </p:cNvSpPr>
          <p:nvPr>
            <p:ph type="ftr" sz="quarter" idx="11"/>
          </p:nvPr>
        </p:nvSpPr>
        <p:spPr/>
        <p:txBody>
          <a:bodyPr/>
          <a:lstStyle/>
          <a:p>
            <a:endParaRPr lang="sl-SI"/>
          </a:p>
        </p:txBody>
      </p:sp>
      <p:sp>
        <p:nvSpPr>
          <p:cNvPr id="7" name="Označba mesta številke diapozitiva 6">
            <a:extLst>
              <a:ext uri="{FF2B5EF4-FFF2-40B4-BE49-F238E27FC236}">
                <a16:creationId xmlns:a16="http://schemas.microsoft.com/office/drawing/2014/main" id="{09F33F96-F87C-17C8-4287-E5EC8D632A0E}"/>
              </a:ext>
            </a:extLst>
          </p:cNvPr>
          <p:cNvSpPr>
            <a:spLocks noGrp="1"/>
          </p:cNvSpPr>
          <p:nvPr>
            <p:ph type="sldNum" sz="quarter" idx="12"/>
          </p:nvPr>
        </p:nvSpPr>
        <p:spPr>
          <a:xfrm>
            <a:off x="8610600" y="6356350"/>
            <a:ext cx="2743200" cy="365125"/>
          </a:xfrm>
          <a:prstGeom prst="rect">
            <a:avLst/>
          </a:prstGeom>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1054878101"/>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04FDEF16-F941-1677-82A3-9BB8F849EDD2}"/>
              </a:ext>
            </a:extLst>
          </p:cNvPr>
          <p:cNvSpPr>
            <a:spLocks noGrp="1"/>
          </p:cNvSpPr>
          <p:nvPr>
            <p:ph type="title"/>
          </p:nvPr>
        </p:nvSpPr>
        <p:spPr>
          <a:xfrm>
            <a:off x="839788" y="457200"/>
            <a:ext cx="3932237" cy="1600200"/>
          </a:xfrm>
        </p:spPr>
        <p:txBody>
          <a:bodyPr anchor="b"/>
          <a:lstStyle>
            <a:lvl1pPr>
              <a:defRPr sz="3200"/>
            </a:lvl1pPr>
          </a:lstStyle>
          <a:p>
            <a:r>
              <a:rPr lang="sl-SI"/>
              <a:t>Kliknite, če želite urediti slog naslova matrice</a:t>
            </a:r>
          </a:p>
        </p:txBody>
      </p:sp>
      <p:sp>
        <p:nvSpPr>
          <p:cNvPr id="3" name="Označba mesta slike 2">
            <a:extLst>
              <a:ext uri="{FF2B5EF4-FFF2-40B4-BE49-F238E27FC236}">
                <a16:creationId xmlns:a16="http://schemas.microsoft.com/office/drawing/2014/main" id="{BE8A0D83-25A1-346E-FCA3-5EF8C7FD577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l-SI"/>
          </a:p>
        </p:txBody>
      </p:sp>
      <p:sp>
        <p:nvSpPr>
          <p:cNvPr id="4" name="Označba mesta besedila 3">
            <a:extLst>
              <a:ext uri="{FF2B5EF4-FFF2-40B4-BE49-F238E27FC236}">
                <a16:creationId xmlns:a16="http://schemas.microsoft.com/office/drawing/2014/main" id="{E7DDC3D4-1AF9-D907-8142-37BC7032BB1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a:t>Kliknite za urejanje slogov besedila matrice</a:t>
            </a:r>
          </a:p>
        </p:txBody>
      </p:sp>
      <p:sp>
        <p:nvSpPr>
          <p:cNvPr id="5" name="Označba mesta datuma 4">
            <a:extLst>
              <a:ext uri="{FF2B5EF4-FFF2-40B4-BE49-F238E27FC236}">
                <a16:creationId xmlns:a16="http://schemas.microsoft.com/office/drawing/2014/main" id="{CB79D453-5294-95F6-C34A-51473EEF2B0D}"/>
              </a:ext>
            </a:extLst>
          </p:cNvPr>
          <p:cNvSpPr>
            <a:spLocks noGrp="1"/>
          </p:cNvSpPr>
          <p:nvPr>
            <p:ph type="dt" sz="half" idx="10"/>
          </p:nvPr>
        </p:nvSpPr>
        <p:spPr>
          <a:xfrm>
            <a:off x="838200" y="6356350"/>
            <a:ext cx="2743200" cy="365125"/>
          </a:xfrm>
          <a:prstGeom prst="rect">
            <a:avLst/>
          </a:prstGeom>
        </p:spPr>
        <p:txBody>
          <a:bodyPr/>
          <a:lstStyle/>
          <a:p>
            <a:pPr fontAlgn="base"/>
            <a:r>
              <a:rPr lang="en-US">
                <a:solidFill>
                  <a:srgbClr val="484848"/>
                </a:solidFill>
                <a:latin typeface="corbel" panose="020B0503020204020204" pitchFamily="34" charset="0"/>
              </a:rPr>
              <a:t>Disclaimer: The European Commission's support for the production of this publication does not constitute an endorsement of the contents, which reflect the views only of the authors, and the Commission cannot be held responsible for any use which may be made of the information contained therein. </a:t>
            </a:r>
            <a:endParaRPr lang="en-US" dirty="0">
              <a:solidFill>
                <a:srgbClr val="484848"/>
              </a:solidFill>
              <a:latin typeface="corbel" panose="020B0503020204020204" pitchFamily="34" charset="0"/>
            </a:endParaRPr>
          </a:p>
        </p:txBody>
      </p:sp>
      <p:sp>
        <p:nvSpPr>
          <p:cNvPr id="6" name="Označba mesta noge 5">
            <a:extLst>
              <a:ext uri="{FF2B5EF4-FFF2-40B4-BE49-F238E27FC236}">
                <a16:creationId xmlns:a16="http://schemas.microsoft.com/office/drawing/2014/main" id="{B71020F0-1D34-6C3F-65F4-7787DA6577CB}"/>
              </a:ext>
            </a:extLst>
          </p:cNvPr>
          <p:cNvSpPr>
            <a:spLocks noGrp="1"/>
          </p:cNvSpPr>
          <p:nvPr>
            <p:ph type="ftr" sz="quarter" idx="11"/>
          </p:nvPr>
        </p:nvSpPr>
        <p:spPr/>
        <p:txBody>
          <a:bodyPr/>
          <a:lstStyle/>
          <a:p>
            <a:endParaRPr lang="sl-SI"/>
          </a:p>
        </p:txBody>
      </p:sp>
      <p:sp>
        <p:nvSpPr>
          <p:cNvPr id="7" name="Označba mesta številke diapozitiva 6">
            <a:extLst>
              <a:ext uri="{FF2B5EF4-FFF2-40B4-BE49-F238E27FC236}">
                <a16:creationId xmlns:a16="http://schemas.microsoft.com/office/drawing/2014/main" id="{E4C80E23-233D-77C1-9E8D-65C98065C0F3}"/>
              </a:ext>
            </a:extLst>
          </p:cNvPr>
          <p:cNvSpPr>
            <a:spLocks noGrp="1"/>
          </p:cNvSpPr>
          <p:nvPr>
            <p:ph type="sldNum" sz="quarter" idx="12"/>
          </p:nvPr>
        </p:nvSpPr>
        <p:spPr>
          <a:xfrm>
            <a:off x="8610600" y="6356350"/>
            <a:ext cx="2743200" cy="365125"/>
          </a:xfrm>
          <a:prstGeom prst="rect">
            <a:avLst/>
          </a:prstGeom>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1110983086"/>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18" Type="http://schemas.openxmlformats.org/officeDocument/2006/relationships/image" Target="../media/image5.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png"/><Relationship Id="rId2" Type="http://schemas.openxmlformats.org/officeDocument/2006/relationships/slideLayout" Target="../slideLayouts/slideLayout2.xml"/><Relationship Id="rId16" Type="http://schemas.openxmlformats.org/officeDocument/2006/relationships/image" Target="../media/image3.png"/><Relationship Id="rId20" Type="http://schemas.openxmlformats.org/officeDocument/2006/relationships/image" Target="../media/image7.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19" Type="http://schemas.openxmlformats.org/officeDocument/2006/relationships/image" Target="../media/image6.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značba mesta naslova 1">
            <a:extLst>
              <a:ext uri="{FF2B5EF4-FFF2-40B4-BE49-F238E27FC236}">
                <a16:creationId xmlns:a16="http://schemas.microsoft.com/office/drawing/2014/main" id="{0030DB8E-BD2A-B298-FEDC-53A36213DE3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l-SI" dirty="0"/>
              <a:t>Kliknite, če želite urediti slog naslova matrice</a:t>
            </a:r>
          </a:p>
        </p:txBody>
      </p:sp>
      <p:sp>
        <p:nvSpPr>
          <p:cNvPr id="3" name="Označba mesta besedila 2">
            <a:extLst>
              <a:ext uri="{FF2B5EF4-FFF2-40B4-BE49-F238E27FC236}">
                <a16:creationId xmlns:a16="http://schemas.microsoft.com/office/drawing/2014/main" id="{DC68F0A3-F7EB-2057-10B0-0AD502B28CB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l-SI" dirty="0"/>
              <a:t>Cómo limpiar el suelo con un paño húmedo</a:t>
            </a:r>
          </a:p>
          <a:p>
            <a:pPr lvl="1"/>
            <a:r>
              <a:rPr lang="sl-SI" dirty="0"/>
              <a:t>Druga cuervo</a:t>
            </a:r>
          </a:p>
          <a:p>
            <a:pPr lvl="2"/>
            <a:r>
              <a:rPr lang="sl-SI" dirty="0"/>
              <a:t>Cuervo de Tretja</a:t>
            </a:r>
          </a:p>
          <a:p>
            <a:pPr lvl="3"/>
            <a:r>
              <a:rPr lang="sl-SI" dirty="0"/>
              <a:t>cuervo Četrta</a:t>
            </a:r>
          </a:p>
          <a:p>
            <a:pPr lvl="4"/>
            <a:r>
              <a:rPr lang="sl-SI" dirty="0"/>
              <a:t>Peta cuervo</a:t>
            </a:r>
          </a:p>
        </p:txBody>
      </p:sp>
      <p:sp>
        <p:nvSpPr>
          <p:cNvPr id="5" name="Označba mesta noge 4">
            <a:extLst>
              <a:ext uri="{FF2B5EF4-FFF2-40B4-BE49-F238E27FC236}">
                <a16:creationId xmlns:a16="http://schemas.microsoft.com/office/drawing/2014/main" id="{1DBEBE91-44A9-2AEE-2CEA-DF1B823148A9}"/>
              </a:ext>
            </a:extLst>
          </p:cNvPr>
          <p:cNvSpPr>
            <a:spLocks noGrp="1"/>
          </p:cNvSpPr>
          <p:nvPr>
            <p:ph type="ftr" sz="quarter" idx="3"/>
          </p:nvPr>
        </p:nvSpPr>
        <p:spPr>
          <a:xfrm>
            <a:off x="1425039" y="6356350"/>
            <a:ext cx="9251043"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l-SI" dirty="0"/>
          </a:p>
        </p:txBody>
      </p:sp>
      <p:pic>
        <p:nvPicPr>
          <p:cNvPr id="7" name="Picture 2" descr="Download centre for visual elements - Regional Policy - European Commission">
            <a:extLst>
              <a:ext uri="{FF2B5EF4-FFF2-40B4-BE49-F238E27FC236}">
                <a16:creationId xmlns:a16="http://schemas.microsoft.com/office/drawing/2014/main" id="{12154B01-7A36-D070-9CEB-03A3F988C52F}"/>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417470" y="172321"/>
            <a:ext cx="1639924" cy="344384"/>
          </a:xfrm>
          <a:prstGeom prst="rect">
            <a:avLst/>
          </a:prstGeom>
          <a:noFill/>
          <a:extLst>
            <a:ext uri="{909E8E84-426E-40DD-AFC4-6F175D3DCCD1}">
              <a14:hiddenFill xmlns:a14="http://schemas.microsoft.com/office/drawing/2010/main">
                <a:solidFill>
                  <a:srgbClr val="FFFFFF"/>
                </a:solidFill>
              </a14:hiddenFill>
            </a:ext>
          </a:extLst>
        </p:spPr>
      </p:pic>
      <p:pic>
        <p:nvPicPr>
          <p:cNvPr id="8" name="Slika 7">
            <a:extLst>
              <a:ext uri="{FF2B5EF4-FFF2-40B4-BE49-F238E27FC236}">
                <a16:creationId xmlns:a16="http://schemas.microsoft.com/office/drawing/2014/main" id="{3FA0AA02-EA0D-A772-2C2B-B541798337A2}"/>
              </a:ext>
            </a:extLst>
          </p:cNvPr>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10676082" y="107488"/>
            <a:ext cx="575148" cy="441019"/>
          </a:xfrm>
          <a:prstGeom prst="rect">
            <a:avLst/>
          </a:prstGeom>
        </p:spPr>
      </p:pic>
      <p:pic>
        <p:nvPicPr>
          <p:cNvPr id="10" name="Slika 9" descr="Slika, ki vsebuje besede besedilo&#10;&#10;Opis je samodejno ustvarjen">
            <a:extLst>
              <a:ext uri="{FF2B5EF4-FFF2-40B4-BE49-F238E27FC236}">
                <a16:creationId xmlns:a16="http://schemas.microsoft.com/office/drawing/2014/main" id="{C8295BD4-8447-934E-EDDD-FCE23414B5E4}"/>
              </a:ext>
            </a:extLst>
          </p:cNvPr>
          <p:cNvPicPr>
            <a:picLocks noChangeAspect="1"/>
          </p:cNvPicPr>
          <p:nvPr userDrawn="1"/>
        </p:nvPicPr>
        <p:blipFill>
          <a:blip r:embed="rId16">
            <a:extLst>
              <a:ext uri="{28A0092B-C50C-407E-A947-70E740481C1C}">
                <a14:useLocalDpi xmlns:a14="http://schemas.microsoft.com/office/drawing/2010/main" val="0"/>
              </a:ext>
            </a:extLst>
          </a:blip>
          <a:stretch>
            <a:fillRect/>
          </a:stretch>
        </p:blipFill>
        <p:spPr>
          <a:xfrm>
            <a:off x="2538784" y="6443782"/>
            <a:ext cx="1333520" cy="190260"/>
          </a:xfrm>
          <a:prstGeom prst="rect">
            <a:avLst/>
          </a:prstGeom>
        </p:spPr>
      </p:pic>
      <p:pic>
        <p:nvPicPr>
          <p:cNvPr id="12" name="Slika 11" descr="Slika, ki vsebuje besede besedilo&#10;&#10;Opis je samodejno ustvarjen">
            <a:extLst>
              <a:ext uri="{FF2B5EF4-FFF2-40B4-BE49-F238E27FC236}">
                <a16:creationId xmlns:a16="http://schemas.microsoft.com/office/drawing/2014/main" id="{F5E47881-ED96-3A10-40EC-48C9ED8FCAA8}"/>
              </a:ext>
            </a:extLst>
          </p:cNvPr>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4256486" y="6436364"/>
            <a:ext cx="1267304" cy="231824"/>
          </a:xfrm>
          <a:prstGeom prst="rect">
            <a:avLst/>
          </a:prstGeom>
        </p:spPr>
      </p:pic>
      <p:pic>
        <p:nvPicPr>
          <p:cNvPr id="14" name="Slika 13">
            <a:extLst>
              <a:ext uri="{FF2B5EF4-FFF2-40B4-BE49-F238E27FC236}">
                <a16:creationId xmlns:a16="http://schemas.microsoft.com/office/drawing/2014/main" id="{302A1EB3-4CC6-8147-162F-8064DCA113B8}"/>
              </a:ext>
            </a:extLst>
          </p:cNvPr>
          <p:cNvPicPr>
            <a:picLocks noChangeAspect="1"/>
          </p:cNvPicPr>
          <p:nvPr userDrawn="1"/>
        </p:nvPicPr>
        <p:blipFill>
          <a:blip r:embed="rId18">
            <a:extLst>
              <a:ext uri="{28A0092B-C50C-407E-A947-70E740481C1C}">
                <a14:useLocalDpi xmlns:a14="http://schemas.microsoft.com/office/drawing/2010/main" val="0"/>
              </a:ext>
            </a:extLst>
          </a:blip>
          <a:stretch>
            <a:fillRect/>
          </a:stretch>
        </p:blipFill>
        <p:spPr>
          <a:xfrm>
            <a:off x="5907972" y="6442108"/>
            <a:ext cx="653143" cy="220337"/>
          </a:xfrm>
          <a:prstGeom prst="rect">
            <a:avLst/>
          </a:prstGeom>
        </p:spPr>
      </p:pic>
      <p:pic>
        <p:nvPicPr>
          <p:cNvPr id="16" name="Slika 15">
            <a:extLst>
              <a:ext uri="{FF2B5EF4-FFF2-40B4-BE49-F238E27FC236}">
                <a16:creationId xmlns:a16="http://schemas.microsoft.com/office/drawing/2014/main" id="{A1ED756F-E2DE-B6AE-188A-2CC5723B8741}"/>
              </a:ext>
            </a:extLst>
          </p:cNvPr>
          <p:cNvPicPr>
            <a:picLocks noChangeAspect="1"/>
          </p:cNvPicPr>
          <p:nvPr userDrawn="1"/>
        </p:nvPicPr>
        <p:blipFill>
          <a:blip r:embed="rId19">
            <a:extLst>
              <a:ext uri="{28A0092B-C50C-407E-A947-70E740481C1C}">
                <a14:useLocalDpi xmlns:a14="http://schemas.microsoft.com/office/drawing/2010/main" val="0"/>
              </a:ext>
            </a:extLst>
          </a:blip>
          <a:stretch>
            <a:fillRect/>
          </a:stretch>
        </p:blipFill>
        <p:spPr>
          <a:xfrm>
            <a:off x="7329480" y="6427136"/>
            <a:ext cx="263321" cy="261090"/>
          </a:xfrm>
          <a:prstGeom prst="rect">
            <a:avLst/>
          </a:prstGeom>
        </p:spPr>
      </p:pic>
      <p:pic>
        <p:nvPicPr>
          <p:cNvPr id="18" name="Slika 17" descr="Slika, ki vsebuje besede besedilo, izrezek&#10;&#10;Opis je samodejno ustvarjen">
            <a:extLst>
              <a:ext uri="{FF2B5EF4-FFF2-40B4-BE49-F238E27FC236}">
                <a16:creationId xmlns:a16="http://schemas.microsoft.com/office/drawing/2014/main" id="{5E73C7EF-4E46-599B-CD4C-2AFCD0D666AB}"/>
              </a:ext>
            </a:extLst>
          </p:cNvPr>
          <p:cNvPicPr>
            <a:picLocks noChangeAspect="1"/>
          </p:cNvPicPr>
          <p:nvPr userDrawn="1"/>
        </p:nvPicPr>
        <p:blipFill>
          <a:blip r:embed="rId20">
            <a:extLst>
              <a:ext uri="{28A0092B-C50C-407E-A947-70E740481C1C}">
                <a14:useLocalDpi xmlns:a14="http://schemas.microsoft.com/office/drawing/2010/main" val="0"/>
              </a:ext>
            </a:extLst>
          </a:blip>
          <a:stretch>
            <a:fillRect/>
          </a:stretch>
        </p:blipFill>
        <p:spPr>
          <a:xfrm>
            <a:off x="8073787" y="6442108"/>
            <a:ext cx="339331" cy="205484"/>
          </a:xfrm>
          <a:prstGeom prst="rect">
            <a:avLst/>
          </a:prstGeom>
        </p:spPr>
      </p:pic>
    </p:spTree>
    <p:extLst>
      <p:ext uri="{BB962C8B-B14F-4D97-AF65-F5344CB8AC3E}">
        <p14:creationId xmlns:p14="http://schemas.microsoft.com/office/powerpoint/2010/main" val="2135884875"/>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 id="2147483700" r:id="rId12"/>
  </p:sldLayoutIdLst>
  <p:hf sldNum="0" hdr="0" ftr="0" dt="0"/>
  <p:txStyles>
    <p:titleStyle>
      <a:lvl1pPr algn="l" defTabSz="914400" rtl="0" eaLnBrk="1" latinLnBrk="0" hangingPunct="1">
        <a:lnSpc>
          <a:spcPct val="90000"/>
        </a:lnSpc>
        <a:spcBef>
          <a:spcPct val="0"/>
        </a:spcBef>
        <a:buNone/>
        <a:defRPr sz="4000" kern="1200">
          <a:solidFill>
            <a:srgbClr val="95C11F"/>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1D71B8"/>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1D71B8"/>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D71B8"/>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D71B8"/>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D71B8"/>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researchleap.com/modern-marketing-communication-tourism/" TargetMode="External"/><Relationship Id="rId2" Type="http://schemas.openxmlformats.org/officeDocument/2006/relationships/image" Target="../media/image8.jpg"/><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creativecommons.org/licenses/by/3.0/" TargetMode="External"/><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1" name="Rectangle 1030">
            <a:extLst>
              <a:ext uri="{FF2B5EF4-FFF2-40B4-BE49-F238E27FC236}">
                <a16:creationId xmlns:a16="http://schemas.microsoft.com/office/drawing/2014/main" id="{E91DC736-0EF8-4F87-9146-EBF1D2EE4D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Slika 4" descr="Slika, ki vsebuje besede besedilo&#10;&#10;Opis je samodejno ustvarjen">
            <a:extLst>
              <a:ext uri="{FF2B5EF4-FFF2-40B4-BE49-F238E27FC236}">
                <a16:creationId xmlns:a16="http://schemas.microsoft.com/office/drawing/2014/main" id="{213729AA-1B21-3023-118A-5C8534156D32}"/>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l="8913" t="6986" r="24954"/>
          <a:stretch/>
        </p:blipFill>
        <p:spPr>
          <a:xfrm>
            <a:off x="3523488" y="10"/>
            <a:ext cx="8668512" cy="6857990"/>
          </a:xfrm>
          <a:prstGeom prst="rect">
            <a:avLst/>
          </a:prstGeom>
        </p:spPr>
      </p:pic>
      <p:sp>
        <p:nvSpPr>
          <p:cNvPr id="1033" name="Rectangle 1032">
            <a:extLst>
              <a:ext uri="{FF2B5EF4-FFF2-40B4-BE49-F238E27FC236}">
                <a16:creationId xmlns:a16="http://schemas.microsoft.com/office/drawing/2014/main" id="{097CD68E-23E3-4007-8847-CD0944C4F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756601" cy="6858000"/>
          </a:xfrm>
          <a:prstGeom prst="rect">
            <a:avLst/>
          </a:prstGeom>
          <a:gradFill>
            <a:gsLst>
              <a:gs pos="58000">
                <a:schemeClr val="bg1"/>
              </a:gs>
              <a:gs pos="35000">
                <a:schemeClr val="bg1">
                  <a:alpha val="79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Podnaslov 2">
            <a:extLst>
              <a:ext uri="{FF2B5EF4-FFF2-40B4-BE49-F238E27FC236}">
                <a16:creationId xmlns:a16="http://schemas.microsoft.com/office/drawing/2014/main" id="{F4A3F0E0-2661-566D-ED48-DA04DE715410}"/>
              </a:ext>
            </a:extLst>
          </p:cNvPr>
          <p:cNvSpPr>
            <a:spLocks noGrp="1"/>
          </p:cNvSpPr>
          <p:nvPr>
            <p:ph type="subTitle" idx="1"/>
          </p:nvPr>
        </p:nvSpPr>
        <p:spPr>
          <a:xfrm>
            <a:off x="477980" y="4872922"/>
            <a:ext cx="4023359" cy="1208141"/>
          </a:xfrm>
        </p:spPr>
        <p:txBody>
          <a:bodyPr>
            <a:normAutofit/>
          </a:bodyPr>
          <a:lstStyle/>
          <a:p>
            <a:pPr algn="l"/>
            <a:r>
              <a:rPr lang="en-US" dirty="0"/>
              <a:t>Proyecto Resultado 2 A1-A3</a:t>
            </a:r>
          </a:p>
          <a:p>
            <a:pPr algn="l"/>
            <a:r>
              <a:rPr lang="en-GB" b="1" dirty="0"/>
              <a:t>PROGRAMA PEDAGÓGICO TBL </a:t>
            </a:r>
          </a:p>
        </p:txBody>
      </p:sp>
      <p:sp>
        <p:nvSpPr>
          <p:cNvPr id="1035" name="Rectangle 1034">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037" name="Rectangle 1036">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26" name="Picture 2" descr="Download centre for visual elements - Regional Policy - European Commission">
            <a:extLst>
              <a:ext uri="{FF2B5EF4-FFF2-40B4-BE49-F238E27FC236}">
                <a16:creationId xmlns:a16="http://schemas.microsoft.com/office/drawing/2014/main" id="{015467E8-DE48-B196-E476-643B1B54BF0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9609" y="132825"/>
            <a:ext cx="1954830" cy="410514"/>
          </a:xfrm>
          <a:prstGeom prst="rect">
            <a:avLst/>
          </a:prstGeom>
          <a:noFill/>
          <a:extLst>
            <a:ext uri="{909E8E84-426E-40DD-AFC4-6F175D3DCCD1}">
              <a14:hiddenFill xmlns:a14="http://schemas.microsoft.com/office/drawing/2010/main">
                <a:solidFill>
                  <a:srgbClr val="FFFFFF"/>
                </a:solidFill>
              </a14:hiddenFill>
            </a:ext>
          </a:extLst>
        </p:spPr>
      </p:pic>
      <p:sp>
        <p:nvSpPr>
          <p:cNvPr id="6" name="PoljeZBesedilom 5">
            <a:extLst>
              <a:ext uri="{FF2B5EF4-FFF2-40B4-BE49-F238E27FC236}">
                <a16:creationId xmlns:a16="http://schemas.microsoft.com/office/drawing/2014/main" id="{FD100AF2-ADBE-6579-98AF-0AB6EA9891F6}"/>
              </a:ext>
            </a:extLst>
          </p:cNvPr>
          <p:cNvSpPr txBox="1"/>
          <p:nvPr/>
        </p:nvSpPr>
        <p:spPr>
          <a:xfrm>
            <a:off x="9508253" y="6657945"/>
            <a:ext cx="2683747" cy="200055"/>
          </a:xfrm>
          <a:prstGeom prst="rect">
            <a:avLst/>
          </a:prstGeom>
          <a:solidFill>
            <a:srgbClr val="000000"/>
          </a:solidFill>
        </p:spPr>
        <p:txBody>
          <a:bodyPr wrap="none" rtlCol="0">
            <a:spAutoFit/>
          </a:bodyPr>
          <a:lstStyle/>
          <a:p>
            <a:pPr algn="r">
              <a:spcAft>
                <a:spcPts val="600"/>
              </a:spcAft>
            </a:pPr>
            <a:r>
              <a:rPr lang="sl-SI" sz="700">
                <a:solidFill>
                  <a:srgbClr val="FFFFFF"/>
                </a:solidFill>
                <a:hlinkClick r:id="rId3" tooltip="https://researchleap.com/modern-marketing-communication-tourism/">
                  <a:extLst>
                    <a:ext uri="{A12FA001-AC4F-418D-AE19-62706E023703}">
                      <ahyp:hlinkClr xmlns:ahyp="http://schemas.microsoft.com/office/drawing/2018/hyperlinkcolor" val="tx"/>
                    </a:ext>
                  </a:extLst>
                </a:hlinkClick>
              </a:rPr>
              <a:t>La fotografía de </a:t>
            </a:r>
            <a:r>
              <a:rPr lang="sl-SI" sz="700">
                <a:solidFill>
                  <a:srgbClr val="FFFFFF"/>
                </a:solidFill>
              </a:rPr>
              <a:t>Neznan está licenciada bajo </a:t>
            </a:r>
            <a:r>
              <a:rPr lang="sl-SI" sz="700">
                <a:solidFill>
                  <a:srgbClr val="FFFFFF"/>
                </a:solidFill>
                <a:hlinkClick r:id="rId5" tooltip="https://creativecommons.org/licenses/by/3.0/">
                  <a:extLst>
                    <a:ext uri="{A12FA001-AC4F-418D-AE19-62706E023703}">
                      <ahyp:hlinkClr xmlns:ahyp="http://schemas.microsoft.com/office/drawing/2018/hyperlinkcolor" val="tx"/>
                    </a:ext>
                  </a:extLst>
                </a:hlinkClick>
              </a:rPr>
              <a:t>CC BY</a:t>
            </a:r>
            <a:endParaRPr lang="sl-SI" sz="700">
              <a:solidFill>
                <a:srgbClr val="FFFFFF"/>
              </a:solidFill>
            </a:endParaRPr>
          </a:p>
        </p:txBody>
      </p:sp>
      <p:pic>
        <p:nvPicPr>
          <p:cNvPr id="4" name="Slika 7">
            <a:extLst>
              <a:ext uri="{FF2B5EF4-FFF2-40B4-BE49-F238E27FC236}">
                <a16:creationId xmlns:a16="http://schemas.microsoft.com/office/drawing/2014/main" id="{71FA2EAA-B57B-7C52-F1C7-5D8B87A600CA}"/>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45214" y="947601"/>
            <a:ext cx="4383936" cy="3361568"/>
          </a:xfrm>
          <a:prstGeom prst="rect">
            <a:avLst/>
          </a:prstGeom>
        </p:spPr>
      </p:pic>
    </p:spTree>
    <p:extLst>
      <p:ext uri="{BB962C8B-B14F-4D97-AF65-F5344CB8AC3E}">
        <p14:creationId xmlns:p14="http://schemas.microsoft.com/office/powerpoint/2010/main" val="20333370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240BCE54-AF63-8753-9286-EF8448E5AFF7}"/>
              </a:ext>
            </a:extLst>
          </p:cNvPr>
          <p:cNvGraphicFramePr>
            <a:graphicFrameLocks noGrp="1"/>
          </p:cNvGraphicFramePr>
          <p:nvPr>
            <p:extLst>
              <p:ext uri="{D42A27DB-BD31-4B8C-83A1-F6EECF244321}">
                <p14:modId xmlns:p14="http://schemas.microsoft.com/office/powerpoint/2010/main" val="128301527"/>
              </p:ext>
            </p:extLst>
          </p:nvPr>
        </p:nvGraphicFramePr>
        <p:xfrm>
          <a:off x="891402" y="1438807"/>
          <a:ext cx="10409196" cy="5480153"/>
        </p:xfrm>
        <a:graphic>
          <a:graphicData uri="http://schemas.openxmlformats.org/drawingml/2006/table">
            <a:tbl>
              <a:tblPr firstRow="1" bandRow="1">
                <a:tableStyleId>{5C22544A-7EE6-4342-B048-85BDC9FD1C3A}</a:tableStyleId>
              </a:tblPr>
              <a:tblGrid>
                <a:gridCol w="2602299">
                  <a:extLst>
                    <a:ext uri="{9D8B030D-6E8A-4147-A177-3AD203B41FA5}">
                      <a16:colId xmlns:a16="http://schemas.microsoft.com/office/drawing/2014/main" val="2311607264"/>
                    </a:ext>
                  </a:extLst>
                </a:gridCol>
                <a:gridCol w="2602299">
                  <a:extLst>
                    <a:ext uri="{9D8B030D-6E8A-4147-A177-3AD203B41FA5}">
                      <a16:colId xmlns:a16="http://schemas.microsoft.com/office/drawing/2014/main" val="3936476739"/>
                    </a:ext>
                  </a:extLst>
                </a:gridCol>
                <a:gridCol w="2602299">
                  <a:extLst>
                    <a:ext uri="{9D8B030D-6E8A-4147-A177-3AD203B41FA5}">
                      <a16:colId xmlns:a16="http://schemas.microsoft.com/office/drawing/2014/main" val="3618515806"/>
                    </a:ext>
                  </a:extLst>
                </a:gridCol>
                <a:gridCol w="2602299">
                  <a:extLst>
                    <a:ext uri="{9D8B030D-6E8A-4147-A177-3AD203B41FA5}">
                      <a16:colId xmlns:a16="http://schemas.microsoft.com/office/drawing/2014/main" val="3184207803"/>
                    </a:ext>
                  </a:extLst>
                </a:gridCol>
              </a:tblGrid>
              <a:tr h="938633">
                <a:tc gridSpan="4">
                  <a:txBody>
                    <a:bodyPr/>
                    <a:lstStyle/>
                    <a:p>
                      <a:r>
                        <a:rPr lang="en-US" sz="4000" dirty="0"/>
                        <a:t>Módulo 9: Presentar las tradiciones culturales</a:t>
                      </a:r>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989832406"/>
                  </a:ext>
                </a:extLst>
              </a:tr>
              <a:tr h="1064363">
                <a:tc>
                  <a:txBody>
                    <a:bodyPr/>
                    <a:lstStyle/>
                    <a:p>
                      <a:r>
                        <a:rPr lang="en-US" b="1" dirty="0">
                          <a:solidFill>
                            <a:srgbClr val="1D71B8"/>
                          </a:solidFill>
                        </a:rPr>
                        <a:t>9.1 Explicación de costumbres anuales sencillas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srgbClr val="1D71B8"/>
                          </a:solidFill>
                          <a:effectLst/>
                          <a:uLnTx/>
                          <a:uFillTx/>
                          <a:latin typeface="+mn-lt"/>
                          <a:ea typeface="+mn-ea"/>
                          <a:cs typeface="+mn-cs"/>
                        </a:rPr>
                        <a:t>Al final de esta unidad, los alumnos serán más capaces de...</a:t>
                      </a: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9.1.1 Comprender las preguntas de los clientes sobre las aduanas anuales</a:t>
                      </a:r>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9.1.2 Explicar lo que ocurre cada año</a:t>
                      </a:r>
                    </a:p>
                  </a:txBody>
                  <a:tcPr>
                    <a:solidFill>
                      <a:schemeClr val="accent6">
                        <a:lumMod val="40000"/>
                        <a:lumOff val="60000"/>
                      </a:schemeClr>
                    </a:solidFill>
                  </a:tcPr>
                </a:tc>
                <a:tc>
                  <a:txBody>
                    <a:bodyPr/>
                    <a:lstStyle/>
                    <a:p>
                      <a:r>
                        <a:rPr lang="en-US" dirty="0"/>
                        <a:t>9.1.3 Indicar a los clientes dónde pueden encontrar más información</a:t>
                      </a:r>
                    </a:p>
                  </a:txBody>
                  <a:tcPr>
                    <a:solidFill>
                      <a:schemeClr val="accent6">
                        <a:lumMod val="60000"/>
                        <a:lumOff val="40000"/>
                      </a:schemeClr>
                    </a:solidFill>
                  </a:tcPr>
                </a:tc>
                <a:extLst>
                  <a:ext uri="{0D108BD9-81ED-4DB2-BD59-A6C34878D82A}">
                    <a16:rowId xmlns:a16="http://schemas.microsoft.com/office/drawing/2014/main" val="2879801904"/>
                  </a:ext>
                </a:extLst>
              </a:tr>
              <a:tr h="1064363">
                <a:tc>
                  <a:txBody>
                    <a:bodyPr/>
                    <a:lstStyle/>
                    <a:p>
                      <a:r>
                        <a:rPr lang="en-US" b="1" dirty="0">
                          <a:solidFill>
                            <a:srgbClr val="1D71B8"/>
                          </a:solidFill>
                        </a:rPr>
                        <a:t>9.2 Presentar la narración con pasos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srgbClr val="1D71B8"/>
                          </a:solidFill>
                          <a:effectLst/>
                          <a:uLnTx/>
                          <a:uFillTx/>
                          <a:latin typeface="+mn-lt"/>
                          <a:ea typeface="+mn-ea"/>
                          <a:cs typeface="+mn-cs"/>
                        </a:rPr>
                        <a:t>Al final de esta unidad, los alumnos serán más capaces de...</a:t>
                      </a: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9.2.1 Responder a las preguntas de los clientes sobre cómo se llevan a cabo las costumbres/tradiciones anuales</a:t>
                      </a:r>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9.2.2 Explicar las etapas y su secuencia</a:t>
                      </a:r>
                    </a:p>
                  </a:txBody>
                  <a:tcPr>
                    <a:solidFill>
                      <a:schemeClr val="accent6">
                        <a:lumMod val="40000"/>
                        <a:lumOff val="60000"/>
                      </a:schemeClr>
                    </a:solidFill>
                  </a:tcPr>
                </a:tc>
                <a:tc>
                  <a:txBody>
                    <a:bodyPr/>
                    <a:lstStyle/>
                    <a:p>
                      <a:r>
                        <a:rPr lang="en-US" dirty="0"/>
                        <a:t>9.2.3 Proporcionar detalles sobre cómo pueden participar los propios clientes</a:t>
                      </a:r>
                    </a:p>
                  </a:txBody>
                  <a:tcPr>
                    <a:solidFill>
                      <a:schemeClr val="accent6">
                        <a:lumMod val="60000"/>
                        <a:lumOff val="40000"/>
                      </a:schemeClr>
                    </a:solidFill>
                  </a:tcPr>
                </a:tc>
                <a:extLst>
                  <a:ext uri="{0D108BD9-81ED-4DB2-BD59-A6C34878D82A}">
                    <a16:rowId xmlns:a16="http://schemas.microsoft.com/office/drawing/2014/main" val="4115908882"/>
                  </a:ext>
                </a:extLst>
              </a:tr>
              <a:tr h="1064363">
                <a:tc>
                  <a:txBody>
                    <a:bodyPr/>
                    <a:lstStyle/>
                    <a:p>
                      <a:r>
                        <a:rPr lang="en-US" b="1" dirty="0">
                          <a:solidFill>
                            <a:srgbClr val="1D71B8"/>
                          </a:solidFill>
                        </a:rPr>
                        <a:t>9.3 Narración en pasado; información de fondo</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srgbClr val="1D71B8"/>
                          </a:solidFill>
                          <a:effectLst/>
                          <a:uLnTx/>
                          <a:uFillTx/>
                          <a:latin typeface="+mn-lt"/>
                          <a:ea typeface="+mn-ea"/>
                          <a:cs typeface="+mn-cs"/>
                        </a:rPr>
                        <a:t>Al final de esta unidad, los alumnos serán más capaces de...</a:t>
                      </a: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9.3.1 Responder a las preguntas de los clientes sobre el motivo de las costumbres/tradiciones anuales</a:t>
                      </a:r>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9.3.2 Explicar la historia de una tradición o sus posibles orígenes.</a:t>
                      </a:r>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9.3.3 Responder a preguntas de seguimiento para aclarar puntos</a:t>
                      </a:r>
                    </a:p>
                    <a:p>
                      <a:endParaRPr lang="en-US" dirty="0"/>
                    </a:p>
                  </a:txBody>
                  <a:tcPr>
                    <a:solidFill>
                      <a:schemeClr val="accent6">
                        <a:lumMod val="60000"/>
                        <a:lumOff val="40000"/>
                      </a:schemeClr>
                    </a:solidFill>
                  </a:tcPr>
                </a:tc>
                <a:extLst>
                  <a:ext uri="{0D108BD9-81ED-4DB2-BD59-A6C34878D82A}">
                    <a16:rowId xmlns:a16="http://schemas.microsoft.com/office/drawing/2014/main" val="2496106568"/>
                  </a:ext>
                </a:extLst>
              </a:tr>
            </a:tbl>
          </a:graphicData>
        </a:graphic>
      </p:graphicFrame>
    </p:spTree>
    <p:extLst>
      <p:ext uri="{BB962C8B-B14F-4D97-AF65-F5344CB8AC3E}">
        <p14:creationId xmlns:p14="http://schemas.microsoft.com/office/powerpoint/2010/main" val="30938923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240BCE54-AF63-8753-9286-EF8448E5AFF7}"/>
              </a:ext>
            </a:extLst>
          </p:cNvPr>
          <p:cNvGraphicFramePr>
            <a:graphicFrameLocks noGrp="1"/>
          </p:cNvGraphicFramePr>
          <p:nvPr>
            <p:extLst>
              <p:ext uri="{D42A27DB-BD31-4B8C-83A1-F6EECF244321}">
                <p14:modId xmlns:p14="http://schemas.microsoft.com/office/powerpoint/2010/main" val="3778633648"/>
              </p:ext>
            </p:extLst>
          </p:nvPr>
        </p:nvGraphicFramePr>
        <p:xfrm>
          <a:off x="891402" y="1390077"/>
          <a:ext cx="10409196" cy="5453483"/>
        </p:xfrm>
        <a:graphic>
          <a:graphicData uri="http://schemas.openxmlformats.org/drawingml/2006/table">
            <a:tbl>
              <a:tblPr firstRow="1" bandRow="1">
                <a:tableStyleId>{5C22544A-7EE6-4342-B048-85BDC9FD1C3A}</a:tableStyleId>
              </a:tblPr>
              <a:tblGrid>
                <a:gridCol w="2602299">
                  <a:extLst>
                    <a:ext uri="{9D8B030D-6E8A-4147-A177-3AD203B41FA5}">
                      <a16:colId xmlns:a16="http://schemas.microsoft.com/office/drawing/2014/main" val="2311607264"/>
                    </a:ext>
                  </a:extLst>
                </a:gridCol>
                <a:gridCol w="2602299">
                  <a:extLst>
                    <a:ext uri="{9D8B030D-6E8A-4147-A177-3AD203B41FA5}">
                      <a16:colId xmlns:a16="http://schemas.microsoft.com/office/drawing/2014/main" val="3936476739"/>
                    </a:ext>
                  </a:extLst>
                </a:gridCol>
                <a:gridCol w="2602299">
                  <a:extLst>
                    <a:ext uri="{9D8B030D-6E8A-4147-A177-3AD203B41FA5}">
                      <a16:colId xmlns:a16="http://schemas.microsoft.com/office/drawing/2014/main" val="3618515806"/>
                    </a:ext>
                  </a:extLst>
                </a:gridCol>
                <a:gridCol w="2602299">
                  <a:extLst>
                    <a:ext uri="{9D8B030D-6E8A-4147-A177-3AD203B41FA5}">
                      <a16:colId xmlns:a16="http://schemas.microsoft.com/office/drawing/2014/main" val="3184207803"/>
                    </a:ext>
                  </a:extLst>
                </a:gridCol>
              </a:tblGrid>
              <a:tr h="1064363">
                <a:tc gridSpan="4">
                  <a:txBody>
                    <a:bodyPr/>
                    <a:lstStyle/>
                    <a:p>
                      <a:r>
                        <a:rPr lang="en-US" sz="4000" dirty="0"/>
                        <a:t>Módulo 10: Informar sobre el exterior</a:t>
                      </a:r>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989832406"/>
                  </a:ext>
                </a:extLst>
              </a:tr>
              <a:tr h="1064363">
                <a:tc>
                  <a:txBody>
                    <a:bodyPr/>
                    <a:lstStyle/>
                    <a:p>
                      <a:r>
                        <a:rPr lang="en-US" b="1" dirty="0">
                          <a:solidFill>
                            <a:srgbClr val="1D71B8"/>
                          </a:solidFill>
                        </a:rPr>
                        <a:t>10.1 Cercano y familiar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srgbClr val="1D71B8"/>
                          </a:solidFill>
                          <a:effectLst/>
                          <a:uLnTx/>
                          <a:uFillTx/>
                          <a:latin typeface="+mn-lt"/>
                          <a:ea typeface="+mn-ea"/>
                          <a:cs typeface="+mn-cs"/>
                        </a:rPr>
                        <a:t>Al final de esta unidad, los alumnos serán más capaces de...</a:t>
                      </a: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10.1.1 Proporcionar información pertinente sobre la ubicación de instalaciones y servicios cercanos</a:t>
                      </a:r>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10.1.2 Indicar cómo llegar a las instalaciones y servicios cercanos</a:t>
                      </a:r>
                    </a:p>
                    <a:p>
                      <a:endParaRPr lang="en-US" dirty="0"/>
                    </a:p>
                  </a:txBody>
                  <a:tcPr>
                    <a:solidFill>
                      <a:schemeClr val="accent6">
                        <a:lumMod val="40000"/>
                        <a:lumOff val="60000"/>
                      </a:schemeClr>
                    </a:solidFill>
                  </a:tcPr>
                </a:tc>
                <a:tc>
                  <a:txBody>
                    <a:bodyPr/>
                    <a:lstStyle/>
                    <a:p>
                      <a:r>
                        <a:rPr lang="en-US" dirty="0"/>
                        <a:t>10.1.3 Atender cualquier pregunta relacionada con estas instalaciones que formule el cliente</a:t>
                      </a:r>
                    </a:p>
                  </a:txBody>
                  <a:tcPr>
                    <a:solidFill>
                      <a:schemeClr val="accent6">
                        <a:lumMod val="60000"/>
                        <a:lumOff val="40000"/>
                      </a:schemeClr>
                    </a:solidFill>
                  </a:tcPr>
                </a:tc>
                <a:extLst>
                  <a:ext uri="{0D108BD9-81ED-4DB2-BD59-A6C34878D82A}">
                    <a16:rowId xmlns:a16="http://schemas.microsoft.com/office/drawing/2014/main" val="2879801904"/>
                  </a:ext>
                </a:extLst>
              </a:tr>
              <a:tr h="1064363">
                <a:tc>
                  <a:txBody>
                    <a:bodyPr/>
                    <a:lstStyle/>
                    <a:p>
                      <a:r>
                        <a:rPr lang="en-US" b="1" dirty="0">
                          <a:solidFill>
                            <a:srgbClr val="1D71B8"/>
                          </a:solidFill>
                        </a:rPr>
                        <a:t>10.2 Recomendaciones basadas en las necesidades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srgbClr val="1D71B8"/>
                          </a:solidFill>
                          <a:effectLst/>
                          <a:uLnTx/>
                          <a:uFillTx/>
                          <a:latin typeface="+mn-lt"/>
                          <a:ea typeface="+mn-ea"/>
                          <a:cs typeface="+mn-cs"/>
                        </a:rPr>
                        <a:t>Al final de esta unidad, los alumnos serán más capaces de...</a:t>
                      </a: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10.2.1 Comprender las preguntas de los clientes sobre lo que quieren hacer fuera del restaurante</a:t>
                      </a:r>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10.2.2 Proporcionar una recomendación pertinente basada en las necesidades del cliente</a:t>
                      </a:r>
                    </a:p>
                    <a:p>
                      <a:endParaRPr lang="en-US" dirty="0"/>
                    </a:p>
                  </a:txBody>
                  <a:tcPr>
                    <a:solidFill>
                      <a:schemeClr val="accent6">
                        <a:lumMod val="40000"/>
                        <a:lumOff val="60000"/>
                      </a:schemeClr>
                    </a:solidFill>
                  </a:tcPr>
                </a:tc>
                <a:tc>
                  <a:txBody>
                    <a:bodyPr/>
                    <a:lstStyle/>
                    <a:p>
                      <a:r>
                        <a:rPr lang="en-US" dirty="0"/>
                        <a:t>10.2.3 Responder a las preguntas del cliente basadas en el área local</a:t>
                      </a:r>
                    </a:p>
                  </a:txBody>
                  <a:tcPr>
                    <a:solidFill>
                      <a:schemeClr val="accent6">
                        <a:lumMod val="60000"/>
                        <a:lumOff val="40000"/>
                      </a:schemeClr>
                    </a:solidFill>
                  </a:tcPr>
                </a:tc>
                <a:extLst>
                  <a:ext uri="{0D108BD9-81ED-4DB2-BD59-A6C34878D82A}">
                    <a16:rowId xmlns:a16="http://schemas.microsoft.com/office/drawing/2014/main" val="4115908882"/>
                  </a:ext>
                </a:extLst>
              </a:tr>
              <a:tr h="1064363">
                <a:tc>
                  <a:txBody>
                    <a:bodyPr/>
                    <a:lstStyle/>
                    <a:p>
                      <a:r>
                        <a:rPr lang="en-US" b="1" dirty="0">
                          <a:solidFill>
                            <a:srgbClr val="1D71B8"/>
                          </a:solidFill>
                        </a:rPr>
                        <a:t>10.3 Cómo llegar a lugares de difícil acceso</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srgbClr val="1D71B8"/>
                          </a:solidFill>
                          <a:effectLst/>
                          <a:uLnTx/>
                          <a:uFillTx/>
                          <a:latin typeface="+mn-lt"/>
                          <a:ea typeface="+mn-ea"/>
                          <a:cs typeface="+mn-cs"/>
                        </a:rPr>
                        <a:t>Al final de esta unidad, los alumnos serán más capaces de...</a:t>
                      </a: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10.3.1 Comprender las preguntas de los clientes sobre dónde se encuentra un punto de interés lejano</a:t>
                      </a:r>
                    </a:p>
                  </a:txBody>
                  <a:tcPr>
                    <a:solidFill>
                      <a:schemeClr val="accent6">
                        <a:lumMod val="20000"/>
                        <a:lumOff val="80000"/>
                      </a:schemeClr>
                    </a:solidFill>
                  </a:tcPr>
                </a:tc>
                <a:tc>
                  <a:txBody>
                    <a:bodyPr/>
                    <a:lstStyle/>
                    <a:p>
                      <a:r>
                        <a:rPr lang="en-GB" sz="1800" kern="1200" dirty="0">
                          <a:solidFill>
                            <a:schemeClr val="dk1"/>
                          </a:solidFill>
                          <a:effectLst/>
                          <a:latin typeface="+mn-lt"/>
                          <a:ea typeface="+mn-ea"/>
                          <a:cs typeface="+mn-cs"/>
                        </a:rPr>
                        <a:t>10.3.2 Comprobar la familiaridad del cliente con las opciones de transporte</a:t>
                      </a:r>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10.3.3 Proporcionar información pertinente sobre el medio de transporte que debe utilizarse</a:t>
                      </a:r>
                      <a:endParaRPr lang="en-US" dirty="0"/>
                    </a:p>
                  </a:txBody>
                  <a:tcPr>
                    <a:solidFill>
                      <a:schemeClr val="accent6">
                        <a:lumMod val="60000"/>
                        <a:lumOff val="40000"/>
                      </a:schemeClr>
                    </a:solidFill>
                  </a:tcPr>
                </a:tc>
                <a:extLst>
                  <a:ext uri="{0D108BD9-81ED-4DB2-BD59-A6C34878D82A}">
                    <a16:rowId xmlns:a16="http://schemas.microsoft.com/office/drawing/2014/main" val="2496106568"/>
                  </a:ext>
                </a:extLst>
              </a:tr>
            </a:tbl>
          </a:graphicData>
        </a:graphic>
      </p:graphicFrame>
    </p:spTree>
    <p:extLst>
      <p:ext uri="{BB962C8B-B14F-4D97-AF65-F5344CB8AC3E}">
        <p14:creationId xmlns:p14="http://schemas.microsoft.com/office/powerpoint/2010/main" val="25149502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240BCE54-AF63-8753-9286-EF8448E5AFF7}"/>
              </a:ext>
            </a:extLst>
          </p:cNvPr>
          <p:cNvGraphicFramePr>
            <a:graphicFrameLocks noGrp="1"/>
          </p:cNvGraphicFramePr>
          <p:nvPr>
            <p:extLst>
              <p:ext uri="{D42A27DB-BD31-4B8C-83A1-F6EECF244321}">
                <p14:modId xmlns:p14="http://schemas.microsoft.com/office/powerpoint/2010/main" val="2001308271"/>
              </p:ext>
            </p:extLst>
          </p:nvPr>
        </p:nvGraphicFramePr>
        <p:xfrm>
          <a:off x="891402" y="1473269"/>
          <a:ext cx="10409196" cy="4523765"/>
        </p:xfrm>
        <a:graphic>
          <a:graphicData uri="http://schemas.openxmlformats.org/drawingml/2006/table">
            <a:tbl>
              <a:tblPr firstRow="1" bandRow="1">
                <a:tableStyleId>{5C22544A-7EE6-4342-B048-85BDC9FD1C3A}</a:tableStyleId>
              </a:tblPr>
              <a:tblGrid>
                <a:gridCol w="2602299">
                  <a:extLst>
                    <a:ext uri="{9D8B030D-6E8A-4147-A177-3AD203B41FA5}">
                      <a16:colId xmlns:a16="http://schemas.microsoft.com/office/drawing/2014/main" val="2311607264"/>
                    </a:ext>
                  </a:extLst>
                </a:gridCol>
                <a:gridCol w="2602299">
                  <a:extLst>
                    <a:ext uri="{9D8B030D-6E8A-4147-A177-3AD203B41FA5}">
                      <a16:colId xmlns:a16="http://schemas.microsoft.com/office/drawing/2014/main" val="3936476739"/>
                    </a:ext>
                  </a:extLst>
                </a:gridCol>
                <a:gridCol w="2602299">
                  <a:extLst>
                    <a:ext uri="{9D8B030D-6E8A-4147-A177-3AD203B41FA5}">
                      <a16:colId xmlns:a16="http://schemas.microsoft.com/office/drawing/2014/main" val="3618515806"/>
                    </a:ext>
                  </a:extLst>
                </a:gridCol>
                <a:gridCol w="2602299">
                  <a:extLst>
                    <a:ext uri="{9D8B030D-6E8A-4147-A177-3AD203B41FA5}">
                      <a16:colId xmlns:a16="http://schemas.microsoft.com/office/drawing/2014/main" val="3184207803"/>
                    </a:ext>
                  </a:extLst>
                </a:gridCol>
              </a:tblGrid>
              <a:tr h="908014">
                <a:tc gridSpan="4">
                  <a:txBody>
                    <a:bodyPr/>
                    <a:lstStyle/>
                    <a:p>
                      <a:r>
                        <a:rPr lang="en-US" sz="4000" dirty="0"/>
                        <a:t>Módulo 1: Programar el comedor</a:t>
                      </a:r>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989832406"/>
                  </a:ext>
                </a:extLst>
              </a:tr>
              <a:tr h="949846">
                <a:tc>
                  <a:txBody>
                    <a:bodyPr/>
                    <a:lstStyle/>
                    <a:p>
                      <a:r>
                        <a:rPr lang="en-US" b="1" dirty="0">
                          <a:solidFill>
                            <a:srgbClr val="1D71B8"/>
                          </a:solidFill>
                        </a:rPr>
                        <a:t>1.1 Responder a una reserva por correo electrónico</a:t>
                      </a:r>
                    </a:p>
                    <a:p>
                      <a:r>
                        <a:rPr lang="en-US" sz="1400" b="0" i="1" dirty="0">
                          <a:solidFill>
                            <a:srgbClr val="1D71B8"/>
                          </a:solidFill>
                        </a:rPr>
                        <a:t>Al final de esta unidad, los alumnos serán más capaces de...</a:t>
                      </a: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1.1.1 Comprender las peticiones del cliente</a:t>
                      </a:r>
                    </a:p>
                  </a:txBody>
                  <a:tcPr>
                    <a:solidFill>
                      <a:schemeClr val="accent6">
                        <a:lumMod val="20000"/>
                        <a:lumOff val="80000"/>
                      </a:schemeClr>
                    </a:solidFill>
                  </a:tcPr>
                </a:tc>
                <a:tc>
                  <a:txBody>
                    <a:bodyPr/>
                    <a:lstStyle/>
                    <a:p>
                      <a:r>
                        <a:rPr lang="en-GB" sz="1800" kern="1200" dirty="0">
                          <a:solidFill>
                            <a:schemeClr val="dk1"/>
                          </a:solidFill>
                          <a:effectLst/>
                          <a:latin typeface="+mn-lt"/>
                          <a:ea typeface="+mn-ea"/>
                          <a:cs typeface="+mn-cs"/>
                        </a:rPr>
                        <a:t>1.1.2 Responder a las solicitudes del cliente </a:t>
                      </a:r>
                    </a:p>
                    <a:p>
                      <a:endParaRPr lang="en-US" dirty="0"/>
                    </a:p>
                  </a:txBody>
                  <a:tcPr>
                    <a:solidFill>
                      <a:schemeClr val="accent6">
                        <a:lumMod val="40000"/>
                        <a:lumOff val="60000"/>
                      </a:schemeClr>
                    </a:solidFill>
                  </a:tcPr>
                </a:tc>
                <a:tc>
                  <a:txBody>
                    <a:bodyPr/>
                    <a:lstStyle/>
                    <a:p>
                      <a:r>
                        <a:rPr lang="en-GB" sz="1800" kern="1200" dirty="0">
                          <a:solidFill>
                            <a:schemeClr val="dk1"/>
                          </a:solidFill>
                          <a:effectLst/>
                          <a:latin typeface="+mn-lt"/>
                          <a:ea typeface="+mn-ea"/>
                          <a:cs typeface="+mn-cs"/>
                        </a:rPr>
                        <a:t>1.1.3 Responder adecuadamente en contenido y tono</a:t>
                      </a:r>
                      <a:endParaRPr lang="en-US" dirty="0"/>
                    </a:p>
                  </a:txBody>
                  <a:tcPr>
                    <a:solidFill>
                      <a:schemeClr val="accent6">
                        <a:lumMod val="60000"/>
                        <a:lumOff val="40000"/>
                      </a:schemeClr>
                    </a:solidFill>
                  </a:tcPr>
                </a:tc>
                <a:extLst>
                  <a:ext uri="{0D108BD9-81ED-4DB2-BD59-A6C34878D82A}">
                    <a16:rowId xmlns:a16="http://schemas.microsoft.com/office/drawing/2014/main" val="2879801904"/>
                  </a:ext>
                </a:extLst>
              </a:tr>
              <a:tr h="949846">
                <a:tc>
                  <a:txBody>
                    <a:bodyPr/>
                    <a:lstStyle/>
                    <a:p>
                      <a:r>
                        <a:rPr lang="en-US" b="1" dirty="0">
                          <a:solidFill>
                            <a:srgbClr val="1D71B8"/>
                          </a:solidFill>
                        </a:rPr>
                        <a:t>1.2 Reservar por teléfono</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i="1" dirty="0">
                          <a:solidFill>
                            <a:srgbClr val="1D71B8"/>
                          </a:solidFill>
                        </a:rPr>
                        <a:t>Al final de esta unidad, los alumnos serán más capaces de...</a:t>
                      </a: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1.2.1 Tomar notas apropiadas de la conversación telefónica</a:t>
                      </a:r>
                    </a:p>
                  </a:txBody>
                  <a:tcPr>
                    <a:solidFill>
                      <a:schemeClr val="accent6">
                        <a:lumMod val="20000"/>
                        <a:lumOff val="80000"/>
                      </a:schemeClr>
                    </a:solidFill>
                  </a:tcPr>
                </a:tc>
                <a:tc>
                  <a:txBody>
                    <a:bodyPr/>
                    <a:lstStyle/>
                    <a:p>
                      <a:r>
                        <a:rPr lang="en-GB" sz="1800" kern="1200" dirty="0">
                          <a:solidFill>
                            <a:schemeClr val="dk1"/>
                          </a:solidFill>
                          <a:effectLst/>
                          <a:latin typeface="+mn-lt"/>
                          <a:ea typeface="+mn-ea"/>
                          <a:cs typeface="+mn-cs"/>
                        </a:rPr>
                        <a:t>1.2.2 Ofrecer soluciones alternativas en caso necesario</a:t>
                      </a:r>
                    </a:p>
                  </a:txBody>
                  <a:tcPr>
                    <a:solidFill>
                      <a:schemeClr val="accent6">
                        <a:lumMod val="40000"/>
                        <a:lumOff val="60000"/>
                      </a:schemeClr>
                    </a:solidFill>
                  </a:tcPr>
                </a:tc>
                <a:tc>
                  <a:txBody>
                    <a:bodyPr/>
                    <a:lstStyle/>
                    <a:p>
                      <a:r>
                        <a:rPr lang="en-GB" sz="1800" kern="1200" dirty="0">
                          <a:solidFill>
                            <a:schemeClr val="dk1"/>
                          </a:solidFill>
                          <a:effectLst/>
                          <a:latin typeface="+mn-lt"/>
                          <a:ea typeface="+mn-ea"/>
                          <a:cs typeface="+mn-cs"/>
                        </a:rPr>
                        <a:t>1.2.3Responder adecuadamente en contenido y tono</a:t>
                      </a:r>
                      <a:endParaRPr lang="en-US" dirty="0"/>
                    </a:p>
                  </a:txBody>
                  <a:tcPr>
                    <a:solidFill>
                      <a:schemeClr val="accent6">
                        <a:lumMod val="60000"/>
                        <a:lumOff val="40000"/>
                      </a:schemeClr>
                    </a:solidFill>
                  </a:tcPr>
                </a:tc>
                <a:extLst>
                  <a:ext uri="{0D108BD9-81ED-4DB2-BD59-A6C34878D82A}">
                    <a16:rowId xmlns:a16="http://schemas.microsoft.com/office/drawing/2014/main" val="4115908882"/>
                  </a:ext>
                </a:extLst>
              </a:tr>
              <a:tr h="1482151">
                <a:tc>
                  <a:txBody>
                    <a:bodyPr/>
                    <a:lstStyle/>
                    <a:p>
                      <a:r>
                        <a:rPr lang="en-US" b="1" dirty="0">
                          <a:solidFill>
                            <a:srgbClr val="1D71B8"/>
                          </a:solidFill>
                        </a:rPr>
                        <a:t>1.3 Modificar una reserva existente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i="1" dirty="0">
                          <a:solidFill>
                            <a:srgbClr val="1D71B8"/>
                          </a:solidFill>
                        </a:rPr>
                        <a:t>Al final de esta unidad, los alumnos serán más capaces de...</a:t>
                      </a: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1.3.1 Acuse recibo de la solicitud, aclarando cualquier información no comprendida</a:t>
                      </a:r>
                    </a:p>
                  </a:txBody>
                  <a:tcPr>
                    <a:solidFill>
                      <a:schemeClr val="accent6">
                        <a:lumMod val="20000"/>
                        <a:lumOff val="80000"/>
                      </a:schemeClr>
                    </a:solidFill>
                  </a:tcPr>
                </a:tc>
                <a:tc>
                  <a:txBody>
                    <a:bodyPr/>
                    <a:lstStyle/>
                    <a:p>
                      <a:r>
                        <a:rPr lang="en-GB" sz="1800" kern="1200" dirty="0">
                          <a:solidFill>
                            <a:schemeClr val="dk1"/>
                          </a:solidFill>
                          <a:effectLst/>
                          <a:latin typeface="+mn-lt"/>
                          <a:ea typeface="+mn-ea"/>
                          <a:cs typeface="+mn-cs"/>
                        </a:rPr>
                        <a:t>1.3.2 Comprobar las solicitudes con la reserva original </a:t>
                      </a:r>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1.3.3 Ofrecer/negociar opciones alternativas (y explicaciones si es necesario)</a:t>
                      </a:r>
                    </a:p>
                  </a:txBody>
                  <a:tcPr>
                    <a:solidFill>
                      <a:schemeClr val="accent6">
                        <a:lumMod val="60000"/>
                        <a:lumOff val="40000"/>
                      </a:schemeClr>
                    </a:solidFill>
                  </a:tcPr>
                </a:tc>
                <a:extLst>
                  <a:ext uri="{0D108BD9-81ED-4DB2-BD59-A6C34878D82A}">
                    <a16:rowId xmlns:a16="http://schemas.microsoft.com/office/drawing/2014/main" val="2496106568"/>
                  </a:ext>
                </a:extLst>
              </a:tr>
            </a:tbl>
          </a:graphicData>
        </a:graphic>
      </p:graphicFrame>
    </p:spTree>
    <p:extLst>
      <p:ext uri="{BB962C8B-B14F-4D97-AF65-F5344CB8AC3E}">
        <p14:creationId xmlns:p14="http://schemas.microsoft.com/office/powerpoint/2010/main" val="37977803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240BCE54-AF63-8753-9286-EF8448E5AFF7}"/>
              </a:ext>
            </a:extLst>
          </p:cNvPr>
          <p:cNvGraphicFramePr>
            <a:graphicFrameLocks noGrp="1"/>
          </p:cNvGraphicFramePr>
          <p:nvPr>
            <p:extLst>
              <p:ext uri="{D42A27DB-BD31-4B8C-83A1-F6EECF244321}">
                <p14:modId xmlns:p14="http://schemas.microsoft.com/office/powerpoint/2010/main" val="206763496"/>
              </p:ext>
            </p:extLst>
          </p:nvPr>
        </p:nvGraphicFramePr>
        <p:xfrm>
          <a:off x="891402" y="1473097"/>
          <a:ext cx="10409196" cy="4523843"/>
        </p:xfrm>
        <a:graphic>
          <a:graphicData uri="http://schemas.openxmlformats.org/drawingml/2006/table">
            <a:tbl>
              <a:tblPr firstRow="1" bandRow="1">
                <a:tableStyleId>{5C22544A-7EE6-4342-B048-85BDC9FD1C3A}</a:tableStyleId>
              </a:tblPr>
              <a:tblGrid>
                <a:gridCol w="2602299">
                  <a:extLst>
                    <a:ext uri="{9D8B030D-6E8A-4147-A177-3AD203B41FA5}">
                      <a16:colId xmlns:a16="http://schemas.microsoft.com/office/drawing/2014/main" val="2311607264"/>
                    </a:ext>
                  </a:extLst>
                </a:gridCol>
                <a:gridCol w="2602299">
                  <a:extLst>
                    <a:ext uri="{9D8B030D-6E8A-4147-A177-3AD203B41FA5}">
                      <a16:colId xmlns:a16="http://schemas.microsoft.com/office/drawing/2014/main" val="3936476739"/>
                    </a:ext>
                  </a:extLst>
                </a:gridCol>
                <a:gridCol w="2602299">
                  <a:extLst>
                    <a:ext uri="{9D8B030D-6E8A-4147-A177-3AD203B41FA5}">
                      <a16:colId xmlns:a16="http://schemas.microsoft.com/office/drawing/2014/main" val="3618515806"/>
                    </a:ext>
                  </a:extLst>
                </a:gridCol>
                <a:gridCol w="2602299">
                  <a:extLst>
                    <a:ext uri="{9D8B030D-6E8A-4147-A177-3AD203B41FA5}">
                      <a16:colId xmlns:a16="http://schemas.microsoft.com/office/drawing/2014/main" val="3184207803"/>
                    </a:ext>
                  </a:extLst>
                </a:gridCol>
              </a:tblGrid>
              <a:tr h="927203">
                <a:tc gridSpan="4">
                  <a:txBody>
                    <a:bodyPr/>
                    <a:lstStyle/>
                    <a:p>
                      <a:r>
                        <a:rPr lang="en-US" sz="4000" dirty="0"/>
                        <a:t>Módulo 2: Atender a los clientes</a:t>
                      </a:r>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989832406"/>
                  </a:ext>
                </a:extLst>
              </a:tr>
              <a:tr h="1064363">
                <a:tc>
                  <a:txBody>
                    <a:bodyPr/>
                    <a:lstStyle/>
                    <a:p>
                      <a:r>
                        <a:rPr lang="en-US" b="1" dirty="0">
                          <a:solidFill>
                            <a:srgbClr val="1D71B8"/>
                          </a:solidFill>
                        </a:rPr>
                        <a:t>2.1 Servir comida y bebida</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srgbClr val="1D71B8"/>
                          </a:solidFill>
                          <a:effectLst/>
                          <a:uLnTx/>
                          <a:uFillTx/>
                          <a:latin typeface="+mn-lt"/>
                          <a:ea typeface="+mn-ea"/>
                          <a:cs typeface="+mn-cs"/>
                        </a:rPr>
                        <a:t>Al final de esta unidad, los alumnos serán más capaces de...</a:t>
                      </a: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2.1.1 Comprender los pedidos del cliente y anotarlos/confirmarlos</a:t>
                      </a:r>
                    </a:p>
                  </a:txBody>
                  <a:tcPr>
                    <a:solidFill>
                      <a:schemeClr val="accent6">
                        <a:lumMod val="20000"/>
                        <a:lumOff val="80000"/>
                      </a:schemeClr>
                    </a:solidFill>
                  </a:tcPr>
                </a:tc>
                <a:tc>
                  <a:txBody>
                    <a:bodyPr/>
                    <a:lstStyle/>
                    <a:p>
                      <a:r>
                        <a:rPr lang="en-GB" sz="1800" kern="1200" dirty="0">
                          <a:solidFill>
                            <a:schemeClr val="dk1"/>
                          </a:solidFill>
                          <a:effectLst/>
                          <a:latin typeface="+mn-lt"/>
                          <a:ea typeface="+mn-ea"/>
                          <a:cs typeface="+mn-cs"/>
                        </a:rPr>
                        <a:t>2.1.2 Transmitir la orden al resto del personal</a:t>
                      </a:r>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2.1.3 Presentar los platos al cliente en la mesa </a:t>
                      </a:r>
                      <a:endParaRPr lang="en-US" dirty="0"/>
                    </a:p>
                  </a:txBody>
                  <a:tcPr>
                    <a:solidFill>
                      <a:schemeClr val="accent6">
                        <a:lumMod val="60000"/>
                        <a:lumOff val="40000"/>
                      </a:schemeClr>
                    </a:solidFill>
                  </a:tcPr>
                </a:tc>
                <a:extLst>
                  <a:ext uri="{0D108BD9-81ED-4DB2-BD59-A6C34878D82A}">
                    <a16:rowId xmlns:a16="http://schemas.microsoft.com/office/drawing/2014/main" val="2879801904"/>
                  </a:ext>
                </a:extLst>
              </a:tr>
              <a:tr h="1064363">
                <a:tc>
                  <a:txBody>
                    <a:bodyPr/>
                    <a:lstStyle/>
                    <a:p>
                      <a:r>
                        <a:rPr lang="en-US" b="1" dirty="0">
                          <a:solidFill>
                            <a:srgbClr val="1D71B8"/>
                          </a:solidFill>
                        </a:rPr>
                        <a:t>2.2 Completar la experiencia del cliente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srgbClr val="1D71B8"/>
                          </a:solidFill>
                          <a:effectLst/>
                          <a:uLnTx/>
                          <a:uFillTx/>
                          <a:latin typeface="+mn-lt"/>
                          <a:ea typeface="+mn-ea"/>
                          <a:cs typeface="+mn-cs"/>
                        </a:rPr>
                        <a:t>Al final de esta unidad, los alumnos serán más capaces de...</a:t>
                      </a:r>
                    </a:p>
                  </a:txBody>
                  <a:tcPr>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2.2.1 Conocer, saludar y sentar adecuadamente a los clientes </a:t>
                      </a:r>
                    </a:p>
                    <a:p>
                      <a:endParaRPr lang="en-US" dirty="0"/>
                    </a:p>
                  </a:txBody>
                  <a:tcPr>
                    <a:solidFill>
                      <a:schemeClr val="accent6">
                        <a:lumMod val="20000"/>
                        <a:lumOff val="80000"/>
                      </a:schemeClr>
                    </a:solidFill>
                  </a:tcPr>
                </a:tc>
                <a:tc>
                  <a:txBody>
                    <a:bodyPr/>
                    <a:lstStyle/>
                    <a:p>
                      <a:r>
                        <a:rPr lang="en-GB" sz="1800" kern="1200" dirty="0">
                          <a:solidFill>
                            <a:schemeClr val="dk1"/>
                          </a:solidFill>
                          <a:effectLst/>
                          <a:latin typeface="+mn-lt"/>
                          <a:ea typeface="+mn-ea"/>
                          <a:cs typeface="+mn-cs"/>
                        </a:rPr>
                        <a:t>2.2.2 Tratar los requisitos iniciales del cliente</a:t>
                      </a:r>
                    </a:p>
                  </a:txBody>
                  <a:tcPr>
                    <a:solidFill>
                      <a:schemeClr val="accent6">
                        <a:lumMod val="40000"/>
                        <a:lumOff val="60000"/>
                      </a:schemeClr>
                    </a:solidFill>
                  </a:tcPr>
                </a:tc>
                <a:tc>
                  <a:txBody>
                    <a:bodyPr/>
                    <a:lstStyle/>
                    <a:p>
                      <a:r>
                        <a:rPr lang="en-GB" sz="1800" kern="1200" dirty="0">
                          <a:solidFill>
                            <a:schemeClr val="dk1"/>
                          </a:solidFill>
                          <a:effectLst/>
                          <a:latin typeface="+mn-lt"/>
                          <a:ea typeface="+mn-ea"/>
                          <a:cs typeface="+mn-cs"/>
                        </a:rPr>
                        <a:t>2.2.3 Pedir al cliente su opinión final sobre la experiencia en general</a:t>
                      </a:r>
                    </a:p>
                  </a:txBody>
                  <a:tcPr>
                    <a:solidFill>
                      <a:schemeClr val="accent6">
                        <a:lumMod val="60000"/>
                        <a:lumOff val="40000"/>
                      </a:schemeClr>
                    </a:solidFill>
                  </a:tcPr>
                </a:tc>
                <a:extLst>
                  <a:ext uri="{0D108BD9-81ED-4DB2-BD59-A6C34878D82A}">
                    <a16:rowId xmlns:a16="http://schemas.microsoft.com/office/drawing/2014/main" val="4115908882"/>
                  </a:ext>
                </a:extLst>
              </a:tr>
              <a:tr h="1064363">
                <a:tc>
                  <a:txBody>
                    <a:bodyPr/>
                    <a:lstStyle/>
                    <a:p>
                      <a:r>
                        <a:rPr lang="en-US" b="1" dirty="0">
                          <a:solidFill>
                            <a:srgbClr val="1D71B8"/>
                          </a:solidFill>
                        </a:rPr>
                        <a:t>2.3 Manténgase en contacto con ellos durante la comida</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srgbClr val="1D71B8"/>
                          </a:solidFill>
                          <a:effectLst/>
                          <a:uLnTx/>
                          <a:uFillTx/>
                          <a:latin typeface="+mn-lt"/>
                          <a:ea typeface="+mn-ea"/>
                          <a:cs typeface="+mn-cs"/>
                        </a:rPr>
                        <a:t>Al final de esta unidad, los alumnos serán más capaces de...</a:t>
                      </a:r>
                    </a:p>
                  </a:txBody>
                  <a:tcPr>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2.3.1 Pedir opiniones a lo largo de la comida utilizando el tono adecuado</a:t>
                      </a:r>
                    </a:p>
                    <a:p>
                      <a:endParaRPr lang="en-US" dirty="0"/>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2.3.2 Dar explicaciones adicionales y atender las solicitudes cuando sea necesario</a:t>
                      </a:r>
                    </a:p>
                  </a:txBody>
                  <a:tcPr>
                    <a:solidFill>
                      <a:schemeClr val="accent6">
                        <a:lumMod val="40000"/>
                        <a:lumOff val="60000"/>
                      </a:schemeClr>
                    </a:solidFill>
                  </a:tcPr>
                </a:tc>
                <a:tc>
                  <a:txBody>
                    <a:bodyPr/>
                    <a:lstStyle/>
                    <a:p>
                      <a:r>
                        <a:rPr lang="en-GB" sz="1800" kern="1200" dirty="0">
                          <a:solidFill>
                            <a:schemeClr val="dk1"/>
                          </a:solidFill>
                          <a:effectLst/>
                          <a:latin typeface="+mn-lt"/>
                          <a:ea typeface="+mn-ea"/>
                          <a:cs typeface="+mn-cs"/>
                        </a:rPr>
                        <a:t>2.3.3 Reconocer los comentarios negativos y actuar en consecuencia</a:t>
                      </a:r>
                    </a:p>
                  </a:txBody>
                  <a:tcPr>
                    <a:solidFill>
                      <a:schemeClr val="accent6">
                        <a:lumMod val="60000"/>
                        <a:lumOff val="40000"/>
                      </a:schemeClr>
                    </a:solidFill>
                  </a:tcPr>
                </a:tc>
                <a:extLst>
                  <a:ext uri="{0D108BD9-81ED-4DB2-BD59-A6C34878D82A}">
                    <a16:rowId xmlns:a16="http://schemas.microsoft.com/office/drawing/2014/main" val="2496106568"/>
                  </a:ext>
                </a:extLst>
              </a:tr>
            </a:tbl>
          </a:graphicData>
        </a:graphic>
      </p:graphicFrame>
    </p:spTree>
    <p:extLst>
      <p:ext uri="{BB962C8B-B14F-4D97-AF65-F5344CB8AC3E}">
        <p14:creationId xmlns:p14="http://schemas.microsoft.com/office/powerpoint/2010/main" val="11162595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240BCE54-AF63-8753-9286-EF8448E5AFF7}"/>
              </a:ext>
            </a:extLst>
          </p:cNvPr>
          <p:cNvGraphicFramePr>
            <a:graphicFrameLocks noGrp="1"/>
          </p:cNvGraphicFramePr>
          <p:nvPr>
            <p:extLst>
              <p:ext uri="{D42A27DB-BD31-4B8C-83A1-F6EECF244321}">
                <p14:modId xmlns:p14="http://schemas.microsoft.com/office/powerpoint/2010/main" val="1920843417"/>
              </p:ext>
            </p:extLst>
          </p:nvPr>
        </p:nvGraphicFramePr>
        <p:xfrm>
          <a:off x="891402" y="1432405"/>
          <a:ext cx="10409196" cy="4815995"/>
        </p:xfrm>
        <a:graphic>
          <a:graphicData uri="http://schemas.openxmlformats.org/drawingml/2006/table">
            <a:tbl>
              <a:tblPr firstRow="1" bandRow="1">
                <a:tableStyleId>{5C22544A-7EE6-4342-B048-85BDC9FD1C3A}</a:tableStyleId>
              </a:tblPr>
              <a:tblGrid>
                <a:gridCol w="2602299">
                  <a:extLst>
                    <a:ext uri="{9D8B030D-6E8A-4147-A177-3AD203B41FA5}">
                      <a16:colId xmlns:a16="http://schemas.microsoft.com/office/drawing/2014/main" val="2311607264"/>
                    </a:ext>
                  </a:extLst>
                </a:gridCol>
                <a:gridCol w="2602299">
                  <a:extLst>
                    <a:ext uri="{9D8B030D-6E8A-4147-A177-3AD203B41FA5}">
                      <a16:colId xmlns:a16="http://schemas.microsoft.com/office/drawing/2014/main" val="3936476739"/>
                    </a:ext>
                  </a:extLst>
                </a:gridCol>
                <a:gridCol w="2602299">
                  <a:extLst>
                    <a:ext uri="{9D8B030D-6E8A-4147-A177-3AD203B41FA5}">
                      <a16:colId xmlns:a16="http://schemas.microsoft.com/office/drawing/2014/main" val="3618515806"/>
                    </a:ext>
                  </a:extLst>
                </a:gridCol>
                <a:gridCol w="2602299">
                  <a:extLst>
                    <a:ext uri="{9D8B030D-6E8A-4147-A177-3AD203B41FA5}">
                      <a16:colId xmlns:a16="http://schemas.microsoft.com/office/drawing/2014/main" val="3184207803"/>
                    </a:ext>
                  </a:extLst>
                </a:gridCol>
              </a:tblGrid>
              <a:tr h="945035">
                <a:tc gridSpan="4">
                  <a:txBody>
                    <a:bodyPr/>
                    <a:lstStyle/>
                    <a:p>
                      <a:r>
                        <a:rPr lang="en-US" sz="4000" dirty="0"/>
                        <a:t>Módulo 3: Presentación de alimentos y bebidas</a:t>
                      </a:r>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989832406"/>
                  </a:ext>
                </a:extLst>
              </a:tr>
              <a:tr h="1064363">
                <a:tc>
                  <a:txBody>
                    <a:bodyPr/>
                    <a:lstStyle/>
                    <a:p>
                      <a:r>
                        <a:rPr lang="en-US" b="1" dirty="0">
                          <a:solidFill>
                            <a:srgbClr val="1D71B8"/>
                          </a:solidFill>
                        </a:rPr>
                        <a:t>3.1 Explicar las partes de una comida</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srgbClr val="1D71B8"/>
                          </a:solidFill>
                          <a:effectLst/>
                          <a:uLnTx/>
                          <a:uFillTx/>
                          <a:latin typeface="+mn-lt"/>
                          <a:ea typeface="+mn-ea"/>
                          <a:cs typeface="+mn-cs"/>
                        </a:rPr>
                        <a:t>Al final de esta unidad, los alumnos serán más capaces de...</a:t>
                      </a:r>
                    </a:p>
                  </a:txBody>
                  <a:tcPr>
                    <a:solidFill>
                      <a:schemeClr val="accent5">
                        <a:lumMod val="20000"/>
                        <a:lumOff val="80000"/>
                      </a:schemeClr>
                    </a:solidFill>
                  </a:tcPr>
                </a:tc>
                <a:tc>
                  <a:txBody>
                    <a:bodyPr/>
                    <a:lstStyle/>
                    <a:p>
                      <a:r>
                        <a:rPr lang="en-US" dirty="0"/>
                        <a:t>3.1.1 Explicar/mostrar las secciones principales del menú</a:t>
                      </a:r>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3.1.2 Destacar los platos fuertes de cada sección</a:t>
                      </a:r>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3.1.3 Explicar las posibles opciones</a:t>
                      </a:r>
                    </a:p>
                  </a:txBody>
                  <a:tcPr>
                    <a:solidFill>
                      <a:schemeClr val="accent6">
                        <a:lumMod val="60000"/>
                        <a:lumOff val="40000"/>
                      </a:schemeClr>
                    </a:solidFill>
                  </a:tcPr>
                </a:tc>
                <a:extLst>
                  <a:ext uri="{0D108BD9-81ED-4DB2-BD59-A6C34878D82A}">
                    <a16:rowId xmlns:a16="http://schemas.microsoft.com/office/drawing/2014/main" val="2879801904"/>
                  </a:ext>
                </a:extLst>
              </a:tr>
              <a:tr h="1064363">
                <a:tc>
                  <a:txBody>
                    <a:bodyPr/>
                    <a:lstStyle/>
                    <a:p>
                      <a:r>
                        <a:rPr lang="en-US" b="1" dirty="0">
                          <a:solidFill>
                            <a:srgbClr val="1D71B8"/>
                          </a:solidFill>
                        </a:rPr>
                        <a:t>3.2 Descripción de platos específicos (incluidos los especiales)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srgbClr val="1D71B8"/>
                          </a:solidFill>
                          <a:effectLst/>
                          <a:uLnTx/>
                          <a:uFillTx/>
                          <a:latin typeface="+mn-lt"/>
                          <a:ea typeface="+mn-ea"/>
                          <a:cs typeface="+mn-cs"/>
                        </a:rPr>
                        <a:t>Al final de esta unidad, los alumnos serán más capaces de...</a:t>
                      </a:r>
                    </a:p>
                  </a:txBody>
                  <a:tcPr>
                    <a:solidFill>
                      <a:schemeClr val="accent5">
                        <a:lumMod val="20000"/>
                        <a:lumOff val="80000"/>
                      </a:schemeClr>
                    </a:solidFill>
                  </a:tcPr>
                </a:tc>
                <a:tc>
                  <a:txBody>
                    <a:bodyPr/>
                    <a:lstStyle/>
                    <a:p>
                      <a:r>
                        <a:rPr lang="en-US" dirty="0"/>
                        <a:t>3.2.1 Explicar los principales ingredientes</a:t>
                      </a:r>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3.2.2 Dar una idea general de cómo se prepara el plato</a:t>
                      </a:r>
                    </a:p>
                    <a:p>
                      <a:endParaRPr lang="en-US" dirty="0"/>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3.2.3 Responder a las preguntas pertinentes sobre el plato</a:t>
                      </a:r>
                    </a:p>
                    <a:p>
                      <a:endParaRPr lang="en-US" dirty="0"/>
                    </a:p>
                  </a:txBody>
                  <a:tcPr>
                    <a:solidFill>
                      <a:schemeClr val="accent6">
                        <a:lumMod val="60000"/>
                        <a:lumOff val="40000"/>
                      </a:schemeClr>
                    </a:solidFill>
                  </a:tcPr>
                </a:tc>
                <a:extLst>
                  <a:ext uri="{0D108BD9-81ED-4DB2-BD59-A6C34878D82A}">
                    <a16:rowId xmlns:a16="http://schemas.microsoft.com/office/drawing/2014/main" val="4115908882"/>
                  </a:ext>
                </a:extLst>
              </a:tr>
              <a:tr h="1064363">
                <a:tc>
                  <a:txBody>
                    <a:bodyPr/>
                    <a:lstStyle/>
                    <a:p>
                      <a:r>
                        <a:rPr lang="en-US" b="1" dirty="0">
                          <a:solidFill>
                            <a:srgbClr val="1D71B8"/>
                          </a:solidFill>
                        </a:rPr>
                        <a:t>3.3 Recomendaciones basadas en las preguntas y respuestas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srgbClr val="1D71B8"/>
                          </a:solidFill>
                          <a:effectLst/>
                          <a:uLnTx/>
                          <a:uFillTx/>
                          <a:latin typeface="+mn-lt"/>
                          <a:ea typeface="+mn-ea"/>
                          <a:cs typeface="+mn-cs"/>
                        </a:rPr>
                        <a:t>Al final de esta unidad, los alumnos serán más capaces de...</a:t>
                      </a:r>
                    </a:p>
                  </a:txBody>
                  <a:tcPr>
                    <a:solidFill>
                      <a:schemeClr val="accent5">
                        <a:lumMod val="20000"/>
                        <a:lumOff val="80000"/>
                      </a:schemeClr>
                    </a:solidFill>
                  </a:tcPr>
                </a:tc>
                <a:tc>
                  <a:txBody>
                    <a:bodyPr/>
                    <a:lstStyle/>
                    <a:p>
                      <a:r>
                        <a:rPr lang="en-US" dirty="0"/>
                        <a:t>3.3.1 Comprender la solicitud y pedir aclaraciones si es necesario</a:t>
                      </a:r>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3.3.2 Formular preguntas de seguimiento para fundamentar posibles recomendaciones</a:t>
                      </a:r>
                    </a:p>
                    <a:p>
                      <a:endParaRPr lang="en-US" dirty="0"/>
                    </a:p>
                  </a:txBody>
                  <a:tcPr>
                    <a:solidFill>
                      <a:schemeClr val="accent6">
                        <a:lumMod val="40000"/>
                        <a:lumOff val="60000"/>
                      </a:schemeClr>
                    </a:solidFill>
                  </a:tcPr>
                </a:tc>
                <a:tc>
                  <a:txBody>
                    <a:bodyPr/>
                    <a:lstStyle/>
                    <a:p>
                      <a:r>
                        <a:rPr lang="en-US" dirty="0"/>
                        <a:t>3.3.3 Proponer una recomendación aceptable</a:t>
                      </a:r>
                    </a:p>
                  </a:txBody>
                  <a:tcPr>
                    <a:solidFill>
                      <a:schemeClr val="accent6">
                        <a:lumMod val="60000"/>
                        <a:lumOff val="40000"/>
                      </a:schemeClr>
                    </a:solidFill>
                  </a:tcPr>
                </a:tc>
                <a:extLst>
                  <a:ext uri="{0D108BD9-81ED-4DB2-BD59-A6C34878D82A}">
                    <a16:rowId xmlns:a16="http://schemas.microsoft.com/office/drawing/2014/main" val="2496106568"/>
                  </a:ext>
                </a:extLst>
              </a:tr>
            </a:tbl>
          </a:graphicData>
        </a:graphic>
      </p:graphicFrame>
    </p:spTree>
    <p:extLst>
      <p:ext uri="{BB962C8B-B14F-4D97-AF65-F5344CB8AC3E}">
        <p14:creationId xmlns:p14="http://schemas.microsoft.com/office/powerpoint/2010/main" val="39550844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240BCE54-AF63-8753-9286-EF8448E5AFF7}"/>
              </a:ext>
            </a:extLst>
          </p:cNvPr>
          <p:cNvGraphicFramePr>
            <a:graphicFrameLocks noGrp="1"/>
          </p:cNvGraphicFramePr>
          <p:nvPr>
            <p:extLst>
              <p:ext uri="{D42A27DB-BD31-4B8C-83A1-F6EECF244321}">
                <p14:modId xmlns:p14="http://schemas.microsoft.com/office/powerpoint/2010/main" val="41085388"/>
              </p:ext>
            </p:extLst>
          </p:nvPr>
        </p:nvGraphicFramePr>
        <p:xfrm>
          <a:off x="891402" y="1381657"/>
          <a:ext cx="10409196" cy="4577183"/>
        </p:xfrm>
        <a:graphic>
          <a:graphicData uri="http://schemas.openxmlformats.org/drawingml/2006/table">
            <a:tbl>
              <a:tblPr firstRow="1" bandRow="1">
                <a:tableStyleId>{5C22544A-7EE6-4342-B048-85BDC9FD1C3A}</a:tableStyleId>
              </a:tblPr>
              <a:tblGrid>
                <a:gridCol w="2602299">
                  <a:extLst>
                    <a:ext uri="{9D8B030D-6E8A-4147-A177-3AD203B41FA5}">
                      <a16:colId xmlns:a16="http://schemas.microsoft.com/office/drawing/2014/main" val="2311607264"/>
                    </a:ext>
                  </a:extLst>
                </a:gridCol>
                <a:gridCol w="2602299">
                  <a:extLst>
                    <a:ext uri="{9D8B030D-6E8A-4147-A177-3AD203B41FA5}">
                      <a16:colId xmlns:a16="http://schemas.microsoft.com/office/drawing/2014/main" val="3936476739"/>
                    </a:ext>
                  </a:extLst>
                </a:gridCol>
                <a:gridCol w="2602299">
                  <a:extLst>
                    <a:ext uri="{9D8B030D-6E8A-4147-A177-3AD203B41FA5}">
                      <a16:colId xmlns:a16="http://schemas.microsoft.com/office/drawing/2014/main" val="3618515806"/>
                    </a:ext>
                  </a:extLst>
                </a:gridCol>
                <a:gridCol w="2602299">
                  <a:extLst>
                    <a:ext uri="{9D8B030D-6E8A-4147-A177-3AD203B41FA5}">
                      <a16:colId xmlns:a16="http://schemas.microsoft.com/office/drawing/2014/main" val="3184207803"/>
                    </a:ext>
                  </a:extLst>
                </a:gridCol>
              </a:tblGrid>
              <a:tr h="858623">
                <a:tc gridSpan="4">
                  <a:txBody>
                    <a:bodyPr/>
                    <a:lstStyle/>
                    <a:p>
                      <a:r>
                        <a:rPr lang="en-US" sz="4000" dirty="0"/>
                        <a:t>Módulo 4: Responder a las necesidades dietéticas</a:t>
                      </a:r>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989832406"/>
                  </a:ext>
                </a:extLst>
              </a:tr>
              <a:tr h="1064363">
                <a:tc>
                  <a:txBody>
                    <a:bodyPr/>
                    <a:lstStyle/>
                    <a:p>
                      <a:r>
                        <a:rPr lang="en-US" b="1" dirty="0">
                          <a:solidFill>
                            <a:srgbClr val="1D71B8"/>
                          </a:solidFill>
                        </a:rPr>
                        <a:t>4.1 Explicación de la información dietética en el menú</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srgbClr val="1D71B8"/>
                          </a:solidFill>
                          <a:effectLst/>
                          <a:uLnTx/>
                          <a:uFillTx/>
                          <a:latin typeface="+mn-lt"/>
                          <a:ea typeface="+mn-ea"/>
                          <a:cs typeface="+mn-cs"/>
                        </a:rPr>
                        <a:t>Al final de esta unidad, los alumnos serán más capaces de...</a:t>
                      </a: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4.1.1 Destacar y explicar el sistema de símbolos de las </a:t>
                      </a:r>
                      <a:r>
                        <a:rPr lang="en-GB" dirty="0">
                          <a:effectLst/>
                        </a:rPr>
                        <a:t>necesidades</a:t>
                      </a:r>
                      <a:r>
                        <a:rPr lang="en-GB" sz="1800" kern="1200" dirty="0">
                          <a:solidFill>
                            <a:schemeClr val="dk1"/>
                          </a:solidFill>
                          <a:effectLst/>
                          <a:latin typeface="+mn-lt"/>
                          <a:ea typeface="+mn-ea"/>
                          <a:cs typeface="+mn-cs"/>
                        </a:rPr>
                        <a:t> dietéticas. </a:t>
                      </a:r>
                      <a:endParaRPr lang="en-US" dirty="0"/>
                    </a:p>
                  </a:txBody>
                  <a:tcPr>
                    <a:solidFill>
                      <a:schemeClr val="accent6">
                        <a:lumMod val="20000"/>
                        <a:lumOff val="80000"/>
                      </a:schemeClr>
                    </a:solidFill>
                  </a:tcPr>
                </a:tc>
                <a:tc>
                  <a:txBody>
                    <a:bodyPr/>
                    <a:lstStyle/>
                    <a:p>
                      <a:r>
                        <a:rPr lang="en-US" dirty="0"/>
                        <a:t>4.1.2 Responder a preguntas sobre necesidades dietéticas</a:t>
                      </a:r>
                    </a:p>
                  </a:txBody>
                  <a:tcPr>
                    <a:solidFill>
                      <a:schemeClr val="accent6">
                        <a:lumMod val="40000"/>
                        <a:lumOff val="60000"/>
                      </a:schemeClr>
                    </a:solidFill>
                  </a:tcPr>
                </a:tc>
                <a:tc>
                  <a:txBody>
                    <a:bodyPr/>
                    <a:lstStyle/>
                    <a:p>
                      <a:r>
                        <a:rPr lang="en-US" dirty="0"/>
                        <a:t>4.1.3 Asesorar sobre las necesidades dietéticas del cliente</a:t>
                      </a:r>
                    </a:p>
                  </a:txBody>
                  <a:tcPr>
                    <a:solidFill>
                      <a:schemeClr val="accent6">
                        <a:lumMod val="60000"/>
                        <a:lumOff val="40000"/>
                      </a:schemeClr>
                    </a:solidFill>
                  </a:tcPr>
                </a:tc>
                <a:extLst>
                  <a:ext uri="{0D108BD9-81ED-4DB2-BD59-A6C34878D82A}">
                    <a16:rowId xmlns:a16="http://schemas.microsoft.com/office/drawing/2014/main" val="2879801904"/>
                  </a:ext>
                </a:extLst>
              </a:tr>
              <a:tr h="1064363">
                <a:tc>
                  <a:txBody>
                    <a:bodyPr/>
                    <a:lstStyle/>
                    <a:p>
                      <a:r>
                        <a:rPr lang="en-US" b="1" dirty="0">
                          <a:solidFill>
                            <a:srgbClr val="1D71B8"/>
                          </a:solidFill>
                        </a:rPr>
                        <a:t>4.2 Explicar la información sobre los ingredientes en el menú</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srgbClr val="1D71B8"/>
                          </a:solidFill>
                          <a:effectLst/>
                          <a:uLnTx/>
                          <a:uFillTx/>
                          <a:latin typeface="+mn-lt"/>
                          <a:ea typeface="+mn-ea"/>
                          <a:cs typeface="+mn-cs"/>
                        </a:rPr>
                        <a:t>Al final de esta unidad, los alumnos serán más capaces de...</a:t>
                      </a: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4.2.1 Explicar el contenido de los platos (y clasificarlos en función de los ingredientes).</a:t>
                      </a:r>
                      <a:endParaRPr lang="en-US" dirty="0"/>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4.2.2 Explicar las características de ingredientes específicos </a:t>
                      </a:r>
                    </a:p>
                    <a:p>
                      <a:endParaRPr lang="en-US" dirty="0"/>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4.2.3 Explicar y ofrecer opciones de sustitución cuando se soliciten</a:t>
                      </a:r>
                    </a:p>
                    <a:p>
                      <a:endParaRPr lang="en-US" dirty="0"/>
                    </a:p>
                  </a:txBody>
                  <a:tcPr>
                    <a:solidFill>
                      <a:schemeClr val="accent6">
                        <a:lumMod val="60000"/>
                        <a:lumOff val="40000"/>
                      </a:schemeClr>
                    </a:solidFill>
                  </a:tcPr>
                </a:tc>
                <a:extLst>
                  <a:ext uri="{0D108BD9-81ED-4DB2-BD59-A6C34878D82A}">
                    <a16:rowId xmlns:a16="http://schemas.microsoft.com/office/drawing/2014/main" val="4115908882"/>
                  </a:ext>
                </a:extLst>
              </a:tr>
              <a:tr h="1064363">
                <a:tc>
                  <a:txBody>
                    <a:bodyPr/>
                    <a:lstStyle/>
                    <a:p>
                      <a:r>
                        <a:rPr lang="en-US" b="1" dirty="0">
                          <a:solidFill>
                            <a:srgbClr val="1D71B8"/>
                          </a:solidFill>
                        </a:rPr>
                        <a:t>4.3 Recomendaciones alimentarias en función de las necesidades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srgbClr val="1D71B8"/>
                          </a:solidFill>
                          <a:effectLst/>
                          <a:uLnTx/>
                          <a:uFillTx/>
                          <a:latin typeface="+mn-lt"/>
                          <a:ea typeface="+mn-ea"/>
                          <a:cs typeface="+mn-cs"/>
                        </a:rPr>
                        <a:t>Al final de esta unidad, los alumnos serán más capaces de...</a:t>
                      </a: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4.3.1 Comprender las necesidades alimentarias más frecuentes</a:t>
                      </a:r>
                      <a:r>
                        <a:rPr lang="en-US" sz="1800" kern="1200" dirty="0">
                          <a:solidFill>
                            <a:schemeClr val="dk1"/>
                          </a:solidFill>
                          <a:effectLst/>
                          <a:latin typeface="+mn-lt"/>
                          <a:ea typeface="+mn-ea"/>
                          <a:cs typeface="+mn-cs"/>
                        </a:rPr>
                        <a:t>, señalando los productos que deben evitarse.</a:t>
                      </a:r>
                      <a:endParaRPr lang="en-GB" sz="1800" kern="1200" dirty="0">
                        <a:solidFill>
                          <a:schemeClr val="dk1"/>
                        </a:solidFill>
                        <a:effectLst/>
                        <a:latin typeface="+mn-lt"/>
                        <a:ea typeface="+mn-ea"/>
                        <a:cs typeface="+mn-cs"/>
                      </a:endParaRPr>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4.3.2 Facilitar información complementaria sobre los platos cuando se solicite</a:t>
                      </a:r>
                      <a:endParaRPr lang="en-US" dirty="0"/>
                    </a:p>
                  </a:txBody>
                  <a:tcPr>
                    <a:solidFill>
                      <a:schemeClr val="accent6">
                        <a:lumMod val="40000"/>
                        <a:lumOff val="60000"/>
                      </a:schemeClr>
                    </a:solidFill>
                  </a:tcPr>
                </a:tc>
                <a:tc>
                  <a:txBody>
                    <a:bodyPr/>
                    <a:lstStyle/>
                    <a:p>
                      <a:r>
                        <a:rPr lang="en-GB" sz="1800" kern="1200" dirty="0">
                          <a:solidFill>
                            <a:schemeClr val="dk1"/>
                          </a:solidFill>
                          <a:effectLst/>
                          <a:latin typeface="+mn-lt"/>
                          <a:ea typeface="+mn-ea"/>
                          <a:cs typeface="+mn-cs"/>
                        </a:rPr>
                        <a:t>4.3.3 Dirigir al cliente a las opciones adecuadas </a:t>
                      </a:r>
                    </a:p>
                    <a:p>
                      <a:r>
                        <a:rPr lang="en-GB" sz="1800" kern="1200" dirty="0">
                          <a:solidFill>
                            <a:schemeClr val="dk1"/>
                          </a:solidFill>
                          <a:effectLst/>
                          <a:latin typeface="+mn-lt"/>
                          <a:ea typeface="+mn-ea"/>
                          <a:cs typeface="+mn-cs"/>
                        </a:rPr>
                        <a:t>Ofrecer alternativas no especificadas en el menú</a:t>
                      </a:r>
                    </a:p>
                  </a:txBody>
                  <a:tcPr>
                    <a:solidFill>
                      <a:schemeClr val="accent6">
                        <a:lumMod val="60000"/>
                        <a:lumOff val="40000"/>
                      </a:schemeClr>
                    </a:solidFill>
                  </a:tcPr>
                </a:tc>
                <a:extLst>
                  <a:ext uri="{0D108BD9-81ED-4DB2-BD59-A6C34878D82A}">
                    <a16:rowId xmlns:a16="http://schemas.microsoft.com/office/drawing/2014/main" val="2496106568"/>
                  </a:ext>
                </a:extLst>
              </a:tr>
            </a:tbl>
          </a:graphicData>
        </a:graphic>
      </p:graphicFrame>
    </p:spTree>
    <p:extLst>
      <p:ext uri="{BB962C8B-B14F-4D97-AF65-F5344CB8AC3E}">
        <p14:creationId xmlns:p14="http://schemas.microsoft.com/office/powerpoint/2010/main" val="40949556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240BCE54-AF63-8753-9286-EF8448E5AFF7}"/>
              </a:ext>
            </a:extLst>
          </p:cNvPr>
          <p:cNvGraphicFramePr>
            <a:graphicFrameLocks noGrp="1"/>
          </p:cNvGraphicFramePr>
          <p:nvPr>
            <p:extLst>
              <p:ext uri="{D42A27DB-BD31-4B8C-83A1-F6EECF244321}">
                <p14:modId xmlns:p14="http://schemas.microsoft.com/office/powerpoint/2010/main" val="3184814418"/>
              </p:ext>
            </p:extLst>
          </p:nvPr>
        </p:nvGraphicFramePr>
        <p:xfrm>
          <a:off x="891402" y="1335937"/>
          <a:ext cx="10409196" cy="5303520"/>
        </p:xfrm>
        <a:graphic>
          <a:graphicData uri="http://schemas.openxmlformats.org/drawingml/2006/table">
            <a:tbl>
              <a:tblPr firstRow="1" bandRow="1">
                <a:tableStyleId>{5C22544A-7EE6-4342-B048-85BDC9FD1C3A}</a:tableStyleId>
              </a:tblPr>
              <a:tblGrid>
                <a:gridCol w="2602299">
                  <a:extLst>
                    <a:ext uri="{9D8B030D-6E8A-4147-A177-3AD203B41FA5}">
                      <a16:colId xmlns:a16="http://schemas.microsoft.com/office/drawing/2014/main" val="2311607264"/>
                    </a:ext>
                  </a:extLst>
                </a:gridCol>
                <a:gridCol w="2602299">
                  <a:extLst>
                    <a:ext uri="{9D8B030D-6E8A-4147-A177-3AD203B41FA5}">
                      <a16:colId xmlns:a16="http://schemas.microsoft.com/office/drawing/2014/main" val="3936476739"/>
                    </a:ext>
                  </a:extLst>
                </a:gridCol>
                <a:gridCol w="2602299">
                  <a:extLst>
                    <a:ext uri="{9D8B030D-6E8A-4147-A177-3AD203B41FA5}">
                      <a16:colId xmlns:a16="http://schemas.microsoft.com/office/drawing/2014/main" val="3618515806"/>
                    </a:ext>
                  </a:extLst>
                </a:gridCol>
                <a:gridCol w="2602299">
                  <a:extLst>
                    <a:ext uri="{9D8B030D-6E8A-4147-A177-3AD203B41FA5}">
                      <a16:colId xmlns:a16="http://schemas.microsoft.com/office/drawing/2014/main" val="3184207803"/>
                    </a:ext>
                  </a:extLst>
                </a:gridCol>
              </a:tblGrid>
              <a:tr h="870053">
                <a:tc gridSpan="4">
                  <a:txBody>
                    <a:bodyPr/>
                    <a:lstStyle/>
                    <a:p>
                      <a:r>
                        <a:rPr lang="en-US" sz="4000" dirty="0"/>
                        <a:t>Módulo 5: Comunicar los pedidos de comida y bebida</a:t>
                      </a:r>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989832406"/>
                  </a:ext>
                </a:extLst>
              </a:tr>
              <a:tr h="1064363">
                <a:tc>
                  <a:txBody>
                    <a:bodyPr/>
                    <a:lstStyle/>
                    <a:p>
                      <a:r>
                        <a:rPr lang="en-US" b="1" dirty="0">
                          <a:solidFill>
                            <a:srgbClr val="1D71B8"/>
                          </a:solidFill>
                        </a:rPr>
                        <a:t>5.1 Tomar y aprobar la orden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srgbClr val="1D71B8"/>
                          </a:solidFill>
                          <a:effectLst/>
                          <a:uLnTx/>
                          <a:uFillTx/>
                          <a:latin typeface="+mn-lt"/>
                          <a:ea typeface="+mn-ea"/>
                          <a:cs typeface="+mn-cs"/>
                        </a:rPr>
                        <a:t>Al final de esta unidad, los alumnos serán más capaces de...</a:t>
                      </a: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5.1.1 Tomar un pedido con precisión en persona o por teléfono</a:t>
                      </a:r>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5.1.2 Confirmar el pedido con el cliente</a:t>
                      </a:r>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5.1.3 Pasar el pedido a la cocina (puede hacerse en la L1)</a:t>
                      </a:r>
                      <a:endParaRPr lang="en-US" dirty="0"/>
                    </a:p>
                  </a:txBody>
                  <a:tcPr>
                    <a:solidFill>
                      <a:schemeClr val="accent6">
                        <a:lumMod val="60000"/>
                        <a:lumOff val="40000"/>
                      </a:schemeClr>
                    </a:solidFill>
                  </a:tcPr>
                </a:tc>
                <a:extLst>
                  <a:ext uri="{0D108BD9-81ED-4DB2-BD59-A6C34878D82A}">
                    <a16:rowId xmlns:a16="http://schemas.microsoft.com/office/drawing/2014/main" val="2879801904"/>
                  </a:ext>
                </a:extLst>
              </a:tr>
              <a:tr h="1064363">
                <a:tc>
                  <a:txBody>
                    <a:bodyPr/>
                    <a:lstStyle/>
                    <a:p>
                      <a:r>
                        <a:rPr lang="en-US" b="1" dirty="0">
                          <a:solidFill>
                            <a:srgbClr val="1D71B8"/>
                          </a:solidFill>
                        </a:rPr>
                        <a:t>5.2 Recepción y transmisión de órdenes más complejas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srgbClr val="1D71B8"/>
                          </a:solidFill>
                          <a:effectLst/>
                          <a:uLnTx/>
                          <a:uFillTx/>
                          <a:latin typeface="+mn-lt"/>
                          <a:ea typeface="+mn-ea"/>
                          <a:cs typeface="+mn-cs"/>
                        </a:rPr>
                        <a:t>Al final de esta unidad, los alumnos serán más capaces de...</a:t>
                      </a: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5.2.1 Confirmar el pedido con cada cliente individual o el pedido completo con un miembro del grupo</a:t>
                      </a:r>
                    </a:p>
                  </a:txBody>
                  <a:tcPr>
                    <a:solidFill>
                      <a:schemeClr val="accent6">
                        <a:lumMod val="20000"/>
                        <a:lumOff val="80000"/>
                      </a:schemeClr>
                    </a:solidFill>
                  </a:tcPr>
                </a:tc>
                <a:tc>
                  <a:txBody>
                    <a:bodyPr/>
                    <a:lstStyle/>
                    <a:p>
                      <a:r>
                        <a:rPr lang="en-GB" sz="1800" kern="1200" dirty="0">
                          <a:solidFill>
                            <a:schemeClr val="dk1"/>
                          </a:solidFill>
                          <a:effectLst/>
                          <a:latin typeface="+mn-lt"/>
                          <a:ea typeface="+mn-ea"/>
                          <a:cs typeface="+mn-cs"/>
                        </a:rPr>
                        <a:t>5.2.2 Informar a los clientes sobre los artículos no disponibles y ofrecerles alternativas</a:t>
                      </a:r>
                    </a:p>
                    <a:p>
                      <a:endParaRPr lang="en-US" dirty="0"/>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5.2.3 Comprender y confirmar la </a:t>
                      </a:r>
                      <a:r>
                        <a:rPr lang="en-GB" dirty="0">
                          <a:effectLst/>
                        </a:rPr>
                        <a:t>alternativa</a:t>
                      </a:r>
                      <a:r>
                        <a:rPr lang="en-GB" sz="1800" kern="1200" dirty="0">
                          <a:solidFill>
                            <a:schemeClr val="dk1"/>
                          </a:solidFill>
                          <a:effectLst/>
                          <a:latin typeface="+mn-lt"/>
                          <a:ea typeface="+mn-ea"/>
                          <a:cs typeface="+mn-cs"/>
                        </a:rPr>
                        <a:t> elegida por el cliente </a:t>
                      </a:r>
                      <a:endParaRPr lang="en-US" dirty="0"/>
                    </a:p>
                    <a:p>
                      <a:endParaRPr lang="en-US" dirty="0"/>
                    </a:p>
                  </a:txBody>
                  <a:tcPr>
                    <a:solidFill>
                      <a:schemeClr val="accent6">
                        <a:lumMod val="60000"/>
                        <a:lumOff val="40000"/>
                      </a:schemeClr>
                    </a:solidFill>
                  </a:tcPr>
                </a:tc>
                <a:extLst>
                  <a:ext uri="{0D108BD9-81ED-4DB2-BD59-A6C34878D82A}">
                    <a16:rowId xmlns:a16="http://schemas.microsoft.com/office/drawing/2014/main" val="4115908882"/>
                  </a:ext>
                </a:extLst>
              </a:tr>
              <a:tr h="1064363">
                <a:tc>
                  <a:txBody>
                    <a:bodyPr/>
                    <a:lstStyle/>
                    <a:p>
                      <a:r>
                        <a:rPr lang="en-US" b="1" dirty="0">
                          <a:solidFill>
                            <a:srgbClr val="1D71B8"/>
                          </a:solidFill>
                        </a:rPr>
                        <a:t>5.3 Modificación del pedido</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srgbClr val="1D71B8"/>
                          </a:solidFill>
                          <a:effectLst/>
                          <a:uLnTx/>
                          <a:uFillTx/>
                          <a:latin typeface="+mn-lt"/>
                          <a:ea typeface="+mn-ea"/>
                          <a:cs typeface="+mn-cs"/>
                        </a:rPr>
                        <a:t>Al final de esta unidad, los alumnos serán más capaces de...</a:t>
                      </a: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5.3.1 Comprender qué partes de la orden se están modificando</a:t>
                      </a:r>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5.3.2 Confirmar los cambios con cada cliente individual o todos los cambios con un miembro del partido</a:t>
                      </a:r>
                    </a:p>
                  </a:txBody>
                  <a:tcPr>
                    <a:solidFill>
                      <a:schemeClr val="accent6">
                        <a:lumMod val="40000"/>
                        <a:lumOff val="60000"/>
                      </a:schemeClr>
                    </a:solidFill>
                  </a:tcPr>
                </a:tc>
                <a:tc>
                  <a:txBody>
                    <a:bodyPr/>
                    <a:lstStyle/>
                    <a:p>
                      <a:r>
                        <a:rPr lang="en-GB" sz="1800" kern="1200" dirty="0">
                          <a:solidFill>
                            <a:schemeClr val="dk1"/>
                          </a:solidFill>
                          <a:effectLst/>
                          <a:latin typeface="+mn-lt"/>
                          <a:ea typeface="+mn-ea"/>
                          <a:cs typeface="+mn-cs"/>
                        </a:rPr>
                        <a:t>5.3.3 Informar de los artículos no disponibles y ofrecer alternativas</a:t>
                      </a:r>
                    </a:p>
                  </a:txBody>
                  <a:tcPr>
                    <a:solidFill>
                      <a:schemeClr val="accent6">
                        <a:lumMod val="60000"/>
                        <a:lumOff val="40000"/>
                      </a:schemeClr>
                    </a:solidFill>
                  </a:tcPr>
                </a:tc>
                <a:extLst>
                  <a:ext uri="{0D108BD9-81ED-4DB2-BD59-A6C34878D82A}">
                    <a16:rowId xmlns:a16="http://schemas.microsoft.com/office/drawing/2014/main" val="2496106568"/>
                  </a:ext>
                </a:extLst>
              </a:tr>
            </a:tbl>
          </a:graphicData>
        </a:graphic>
      </p:graphicFrame>
    </p:spTree>
    <p:extLst>
      <p:ext uri="{BB962C8B-B14F-4D97-AF65-F5344CB8AC3E}">
        <p14:creationId xmlns:p14="http://schemas.microsoft.com/office/powerpoint/2010/main" val="14879724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240BCE54-AF63-8753-9286-EF8448E5AFF7}"/>
              </a:ext>
            </a:extLst>
          </p:cNvPr>
          <p:cNvGraphicFramePr>
            <a:graphicFrameLocks noGrp="1"/>
          </p:cNvGraphicFramePr>
          <p:nvPr>
            <p:extLst>
              <p:ext uri="{D42A27DB-BD31-4B8C-83A1-F6EECF244321}">
                <p14:modId xmlns:p14="http://schemas.microsoft.com/office/powerpoint/2010/main" val="1455424189"/>
              </p:ext>
            </p:extLst>
          </p:nvPr>
        </p:nvGraphicFramePr>
        <p:xfrm>
          <a:off x="891402" y="1353768"/>
          <a:ext cx="10409196" cy="4856532"/>
        </p:xfrm>
        <a:graphic>
          <a:graphicData uri="http://schemas.openxmlformats.org/drawingml/2006/table">
            <a:tbl>
              <a:tblPr firstRow="1" bandRow="1">
                <a:tableStyleId>{5C22544A-7EE6-4342-B048-85BDC9FD1C3A}</a:tableStyleId>
              </a:tblPr>
              <a:tblGrid>
                <a:gridCol w="2602299">
                  <a:extLst>
                    <a:ext uri="{9D8B030D-6E8A-4147-A177-3AD203B41FA5}">
                      <a16:colId xmlns:a16="http://schemas.microsoft.com/office/drawing/2014/main" val="2311607264"/>
                    </a:ext>
                  </a:extLst>
                </a:gridCol>
                <a:gridCol w="2602299">
                  <a:extLst>
                    <a:ext uri="{9D8B030D-6E8A-4147-A177-3AD203B41FA5}">
                      <a16:colId xmlns:a16="http://schemas.microsoft.com/office/drawing/2014/main" val="3936476739"/>
                    </a:ext>
                  </a:extLst>
                </a:gridCol>
                <a:gridCol w="2602299">
                  <a:extLst>
                    <a:ext uri="{9D8B030D-6E8A-4147-A177-3AD203B41FA5}">
                      <a16:colId xmlns:a16="http://schemas.microsoft.com/office/drawing/2014/main" val="3618515806"/>
                    </a:ext>
                  </a:extLst>
                </a:gridCol>
                <a:gridCol w="2602299">
                  <a:extLst>
                    <a:ext uri="{9D8B030D-6E8A-4147-A177-3AD203B41FA5}">
                      <a16:colId xmlns:a16="http://schemas.microsoft.com/office/drawing/2014/main" val="3184207803"/>
                    </a:ext>
                  </a:extLst>
                </a:gridCol>
              </a:tblGrid>
              <a:tr h="863652">
                <a:tc gridSpan="4">
                  <a:txBody>
                    <a:bodyPr/>
                    <a:lstStyle/>
                    <a:p>
                      <a:r>
                        <a:rPr lang="en-US" sz="4000" dirty="0"/>
                        <a:t>Módulo 6: Facilitar información sobre el establecimiento</a:t>
                      </a:r>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989832406"/>
                  </a:ext>
                </a:extLst>
              </a:tr>
              <a:tr h="1064363">
                <a:tc>
                  <a:txBody>
                    <a:bodyPr/>
                    <a:lstStyle/>
                    <a:p>
                      <a:r>
                        <a:rPr lang="en-US" b="1" dirty="0">
                          <a:solidFill>
                            <a:srgbClr val="1D71B8"/>
                          </a:solidFill>
                        </a:rPr>
                        <a:t>6.1 Aseos, salida, horarios, etc.</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srgbClr val="1D71B8"/>
                          </a:solidFill>
                          <a:effectLst/>
                          <a:uLnTx/>
                          <a:uFillTx/>
                          <a:latin typeface="+mn-lt"/>
                          <a:ea typeface="+mn-ea"/>
                          <a:cs typeface="+mn-cs"/>
                        </a:rPr>
                        <a:t>Al final de esta unidad, los alumnos serán más capaces de...</a:t>
                      </a: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6.3.1 Comprender y responder a las preguntas y necesidades del cliente.</a:t>
                      </a:r>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6.3.2 Dirigir al cliente a los lugares pertinentes del restaurante</a:t>
                      </a:r>
                    </a:p>
                    <a:p>
                      <a:endParaRPr lang="en-US" dirty="0"/>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6.3.3 Comprender y explicar los días/hora para informar sobre el horario de apertura del restaurante</a:t>
                      </a:r>
                    </a:p>
                  </a:txBody>
                  <a:tcPr>
                    <a:solidFill>
                      <a:schemeClr val="accent6">
                        <a:lumMod val="60000"/>
                        <a:lumOff val="40000"/>
                      </a:schemeClr>
                    </a:solidFill>
                  </a:tcPr>
                </a:tc>
                <a:extLst>
                  <a:ext uri="{0D108BD9-81ED-4DB2-BD59-A6C34878D82A}">
                    <a16:rowId xmlns:a16="http://schemas.microsoft.com/office/drawing/2014/main" val="2879801904"/>
                  </a:ext>
                </a:extLst>
              </a:tr>
              <a:tr h="1064363">
                <a:tc>
                  <a:txBody>
                    <a:bodyPr/>
                    <a:lstStyle/>
                    <a:p>
                      <a:r>
                        <a:rPr lang="en-US" b="1" dirty="0">
                          <a:solidFill>
                            <a:srgbClr val="1D71B8"/>
                          </a:solidFill>
                        </a:rPr>
                        <a:t>6.2 Aparcamiento, accesibilidad, restricciones para fumadores, etc.</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srgbClr val="1D71B8"/>
                          </a:solidFill>
                          <a:effectLst/>
                          <a:uLnTx/>
                          <a:uFillTx/>
                          <a:latin typeface="+mn-lt"/>
                          <a:ea typeface="+mn-ea"/>
                          <a:cs typeface="+mn-cs"/>
                        </a:rPr>
                        <a:t>Al final de esta unidad, los alumnos serán más capaces de...</a:t>
                      </a:r>
                    </a:p>
                  </a:txBody>
                  <a:tcPr>
                    <a:solidFill>
                      <a:schemeClr val="accent5">
                        <a:lumMod val="20000"/>
                        <a:lumOff val="80000"/>
                      </a:schemeClr>
                    </a:solidFill>
                  </a:tcPr>
                </a:tc>
                <a:tc>
                  <a:txBody>
                    <a:bodyPr/>
                    <a:lstStyle/>
                    <a:p>
                      <a:pPr marL="0" indent="0">
                        <a:buFontTx/>
                        <a:buNone/>
                      </a:pPr>
                      <a:r>
                        <a:rPr lang="en-GB" sz="1800" kern="1200" dirty="0">
                          <a:solidFill>
                            <a:schemeClr val="dk1"/>
                          </a:solidFill>
                          <a:effectLst/>
                          <a:latin typeface="+mn-lt"/>
                          <a:ea typeface="+mn-ea"/>
                          <a:cs typeface="+mn-cs"/>
                        </a:rPr>
                        <a:t>6.2.1 Comprender y explicar las distintas características del restaurante</a:t>
                      </a:r>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6.2.2 Informar sobre las posibles normas y procedimientos del restaurante</a:t>
                      </a:r>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6.2.3 Repítalo por teléfono o por correo electrónico, ya que pueden producirse en cualquier momento.</a:t>
                      </a:r>
                    </a:p>
                  </a:txBody>
                  <a:tcPr>
                    <a:solidFill>
                      <a:schemeClr val="accent6">
                        <a:lumMod val="60000"/>
                        <a:lumOff val="40000"/>
                      </a:schemeClr>
                    </a:solidFill>
                  </a:tcPr>
                </a:tc>
                <a:extLst>
                  <a:ext uri="{0D108BD9-81ED-4DB2-BD59-A6C34878D82A}">
                    <a16:rowId xmlns:a16="http://schemas.microsoft.com/office/drawing/2014/main" val="4115908882"/>
                  </a:ext>
                </a:extLst>
              </a:tr>
              <a:tr h="1064363">
                <a:tc>
                  <a:txBody>
                    <a:bodyPr/>
                    <a:lstStyle/>
                    <a:p>
                      <a:r>
                        <a:rPr lang="en-US" b="1" dirty="0">
                          <a:solidFill>
                            <a:srgbClr val="1D71B8"/>
                          </a:solidFill>
                        </a:rPr>
                        <a:t>6.3 Historia del lugar, programa de entretenimiento, etc.</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srgbClr val="1D71B8"/>
                          </a:solidFill>
                          <a:effectLst/>
                          <a:uLnTx/>
                          <a:uFillTx/>
                          <a:latin typeface="+mn-lt"/>
                          <a:ea typeface="+mn-ea"/>
                          <a:cs typeface="+mn-cs"/>
                        </a:rPr>
                        <a:t>Al final de esta unidad, los alumnos serán más capaces de...</a:t>
                      </a: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6.3.1 Discutir la información histórica relevante sobre el restaurante y responder a cualquier pregunta.</a:t>
                      </a:r>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6.3.2 Explique los detalles del programa de entretenimiento del restaurante, en caso de que exista.</a:t>
                      </a:r>
                    </a:p>
                  </a:txBody>
                  <a:tcPr>
                    <a:solidFill>
                      <a:schemeClr val="accent6">
                        <a:lumMod val="40000"/>
                        <a:lumOff val="60000"/>
                      </a:schemeClr>
                    </a:solidFill>
                  </a:tcPr>
                </a:tc>
                <a:tc>
                  <a:txBody>
                    <a:bodyPr/>
                    <a:lstStyle/>
                    <a:p>
                      <a:r>
                        <a:rPr lang="en-GB" sz="1800" kern="1200" dirty="0">
                          <a:solidFill>
                            <a:schemeClr val="dk1"/>
                          </a:solidFill>
                          <a:effectLst/>
                          <a:latin typeface="+mn-lt"/>
                          <a:ea typeface="+mn-ea"/>
                          <a:cs typeface="+mn-cs"/>
                        </a:rPr>
                        <a:t>6.3.3 Cumplir las expectativas de los clientes en cuanto a servicio y tono</a:t>
                      </a:r>
                      <a:endParaRPr lang="en-US" dirty="0"/>
                    </a:p>
                  </a:txBody>
                  <a:tcPr>
                    <a:solidFill>
                      <a:schemeClr val="accent6">
                        <a:lumMod val="60000"/>
                        <a:lumOff val="40000"/>
                      </a:schemeClr>
                    </a:solidFill>
                  </a:tcPr>
                </a:tc>
                <a:extLst>
                  <a:ext uri="{0D108BD9-81ED-4DB2-BD59-A6C34878D82A}">
                    <a16:rowId xmlns:a16="http://schemas.microsoft.com/office/drawing/2014/main" val="2496106568"/>
                  </a:ext>
                </a:extLst>
              </a:tr>
            </a:tbl>
          </a:graphicData>
        </a:graphic>
      </p:graphicFrame>
    </p:spTree>
    <p:extLst>
      <p:ext uri="{BB962C8B-B14F-4D97-AF65-F5344CB8AC3E}">
        <p14:creationId xmlns:p14="http://schemas.microsoft.com/office/powerpoint/2010/main" val="6326426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240BCE54-AF63-8753-9286-EF8448E5AFF7}"/>
              </a:ext>
            </a:extLst>
          </p:cNvPr>
          <p:cNvGraphicFramePr>
            <a:graphicFrameLocks noGrp="1"/>
          </p:cNvGraphicFramePr>
          <p:nvPr>
            <p:extLst>
              <p:ext uri="{D42A27DB-BD31-4B8C-83A1-F6EECF244321}">
                <p14:modId xmlns:p14="http://schemas.microsoft.com/office/powerpoint/2010/main" val="2544234774"/>
              </p:ext>
            </p:extLst>
          </p:nvPr>
        </p:nvGraphicFramePr>
        <p:xfrm>
          <a:off x="891402" y="1393087"/>
          <a:ext cx="10409196" cy="4729583"/>
        </p:xfrm>
        <a:graphic>
          <a:graphicData uri="http://schemas.openxmlformats.org/drawingml/2006/table">
            <a:tbl>
              <a:tblPr firstRow="1" bandRow="1">
                <a:tableStyleId>{5C22544A-7EE6-4342-B048-85BDC9FD1C3A}</a:tableStyleId>
              </a:tblPr>
              <a:tblGrid>
                <a:gridCol w="2602299">
                  <a:extLst>
                    <a:ext uri="{9D8B030D-6E8A-4147-A177-3AD203B41FA5}">
                      <a16:colId xmlns:a16="http://schemas.microsoft.com/office/drawing/2014/main" val="2311607264"/>
                    </a:ext>
                  </a:extLst>
                </a:gridCol>
                <a:gridCol w="2602299">
                  <a:extLst>
                    <a:ext uri="{9D8B030D-6E8A-4147-A177-3AD203B41FA5}">
                      <a16:colId xmlns:a16="http://schemas.microsoft.com/office/drawing/2014/main" val="3936476739"/>
                    </a:ext>
                  </a:extLst>
                </a:gridCol>
                <a:gridCol w="2602299">
                  <a:extLst>
                    <a:ext uri="{9D8B030D-6E8A-4147-A177-3AD203B41FA5}">
                      <a16:colId xmlns:a16="http://schemas.microsoft.com/office/drawing/2014/main" val="3618515806"/>
                    </a:ext>
                  </a:extLst>
                </a:gridCol>
                <a:gridCol w="2602299">
                  <a:extLst>
                    <a:ext uri="{9D8B030D-6E8A-4147-A177-3AD203B41FA5}">
                      <a16:colId xmlns:a16="http://schemas.microsoft.com/office/drawing/2014/main" val="3184207803"/>
                    </a:ext>
                  </a:extLst>
                </a:gridCol>
              </a:tblGrid>
              <a:tr h="858623">
                <a:tc gridSpan="4">
                  <a:txBody>
                    <a:bodyPr/>
                    <a:lstStyle/>
                    <a:p>
                      <a:r>
                        <a:rPr lang="en-US" sz="4000" dirty="0"/>
                        <a:t>Módulo 7: Operaciones financieras</a:t>
                      </a:r>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989832406"/>
                  </a:ext>
                </a:extLst>
              </a:tr>
              <a:tr h="1064363">
                <a:tc>
                  <a:txBody>
                    <a:bodyPr/>
                    <a:lstStyle/>
                    <a:p>
                      <a:r>
                        <a:rPr lang="en-US" b="1" dirty="0">
                          <a:solidFill>
                            <a:srgbClr val="1D71B8"/>
                          </a:solidFill>
                        </a:rPr>
                        <a:t>7.1 Pagar una factura sencilla (1 persona, sin complicaciones)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srgbClr val="1D71B8"/>
                          </a:solidFill>
                          <a:effectLst/>
                          <a:uLnTx/>
                          <a:uFillTx/>
                          <a:latin typeface="+mn-lt"/>
                          <a:ea typeface="+mn-ea"/>
                          <a:cs typeface="+mn-cs"/>
                        </a:rPr>
                        <a:t>Al final de esta unidad, los alumnos serán más capaces de...</a:t>
                      </a: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7.1.1 Presentar una factura correcta al cliente</a:t>
                      </a:r>
                    </a:p>
                    <a:p>
                      <a:endParaRPr lang="en-US" dirty="0"/>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7.1.2 Completar con éxito una transacción en efectivo/tarjeta de crédito/cartera electrónica/otra transacción financiera.</a:t>
                      </a:r>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7.1.3 Comprender y satisfacer algunas peticiones sencillas sobre el pago</a:t>
                      </a:r>
                    </a:p>
                    <a:p>
                      <a:endParaRPr lang="en-US" dirty="0"/>
                    </a:p>
                  </a:txBody>
                  <a:tcPr>
                    <a:solidFill>
                      <a:schemeClr val="accent6">
                        <a:lumMod val="60000"/>
                        <a:lumOff val="40000"/>
                      </a:schemeClr>
                    </a:solidFill>
                  </a:tcPr>
                </a:tc>
                <a:extLst>
                  <a:ext uri="{0D108BD9-81ED-4DB2-BD59-A6C34878D82A}">
                    <a16:rowId xmlns:a16="http://schemas.microsoft.com/office/drawing/2014/main" val="2879801904"/>
                  </a:ext>
                </a:extLst>
              </a:tr>
              <a:tr h="1064363">
                <a:tc>
                  <a:txBody>
                    <a:bodyPr/>
                    <a:lstStyle/>
                    <a:p>
                      <a:r>
                        <a:rPr lang="en-US" b="1" dirty="0">
                          <a:solidFill>
                            <a:srgbClr val="1D71B8"/>
                          </a:solidFill>
                        </a:rPr>
                        <a:t>7.2 Pagar una factura (fraccionar la factura)</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srgbClr val="1D71B8"/>
                          </a:solidFill>
                          <a:effectLst/>
                          <a:uLnTx/>
                          <a:uFillTx/>
                          <a:latin typeface="+mn-lt"/>
                          <a:ea typeface="+mn-ea"/>
                          <a:cs typeface="+mn-cs"/>
                        </a:rPr>
                        <a:t>Al final de esta unidad, los alumnos serán más capaces de...</a:t>
                      </a: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7.2.1 Completar con éxito múltiples transacciones financieras en efectivo, con tarjeta de crédito, con monedero electrónico o de otro tipo.</a:t>
                      </a:r>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7.2.2 Referirse a diferentes partes mediante características distintivas no ofensivas</a:t>
                      </a:r>
                    </a:p>
                  </a:txBody>
                  <a:tcPr>
                    <a:solidFill>
                      <a:schemeClr val="accent6">
                        <a:lumMod val="40000"/>
                        <a:lumOff val="60000"/>
                      </a:schemeClr>
                    </a:solidFill>
                  </a:tcPr>
                </a:tc>
                <a:tc>
                  <a:txBody>
                    <a:bodyPr/>
                    <a:lstStyle/>
                    <a:p>
                      <a:r>
                        <a:rPr lang="en-GB" sz="1800" kern="1200" dirty="0">
                          <a:solidFill>
                            <a:schemeClr val="dk1"/>
                          </a:solidFill>
                          <a:effectLst/>
                          <a:latin typeface="+mn-lt"/>
                          <a:ea typeface="+mn-ea"/>
                          <a:cs typeface="+mn-cs"/>
                        </a:rPr>
                        <a:t>7.2.3 Aclarar quién ordenó qué</a:t>
                      </a:r>
                    </a:p>
                    <a:p>
                      <a:endParaRPr lang="en-US" dirty="0"/>
                    </a:p>
                  </a:txBody>
                  <a:tcPr>
                    <a:solidFill>
                      <a:schemeClr val="accent6">
                        <a:lumMod val="60000"/>
                        <a:lumOff val="40000"/>
                      </a:schemeClr>
                    </a:solidFill>
                  </a:tcPr>
                </a:tc>
                <a:extLst>
                  <a:ext uri="{0D108BD9-81ED-4DB2-BD59-A6C34878D82A}">
                    <a16:rowId xmlns:a16="http://schemas.microsoft.com/office/drawing/2014/main" val="4115908882"/>
                  </a:ext>
                </a:extLst>
              </a:tr>
              <a:tr h="1064363">
                <a:tc>
                  <a:txBody>
                    <a:bodyPr/>
                    <a:lstStyle/>
                    <a:p>
                      <a:r>
                        <a:rPr lang="en-US" b="1" dirty="0">
                          <a:solidFill>
                            <a:srgbClr val="1D71B8"/>
                          </a:solidFill>
                        </a:rPr>
                        <a:t>7.3 Pagar una factura compleja (factura, divisa, fraccionamiento</a:t>
                      </a:r>
                      <a:r>
                        <a:rPr lang="en-US" b="1" dirty="0" err="1">
                          <a:solidFill>
                            <a:srgbClr val="1D71B8"/>
                          </a:solidFill>
                        </a:rPr>
                        <a:t>, etc.</a:t>
                      </a:r>
                      <a:r>
                        <a:rPr lang="en-US" b="1" dirty="0">
                          <a:solidFill>
                            <a:srgbClr val="1D71B8"/>
                          </a:solidFill>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srgbClr val="1D71B8"/>
                          </a:solidFill>
                          <a:effectLst/>
                          <a:uLnTx/>
                          <a:uFillTx/>
                          <a:latin typeface="+mn-lt"/>
                          <a:ea typeface="+mn-ea"/>
                          <a:cs typeface="+mn-cs"/>
                        </a:rPr>
                        <a:t>Al final de esta unidad, los alumnos serán más capaces de...</a:t>
                      </a: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7.3.1 Utilizar el TPV para procesar el pago</a:t>
                      </a:r>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7.3.2 Atender las solicitudes de los clientes relativas a los datos de facturación</a:t>
                      </a:r>
                    </a:p>
                    <a:p>
                      <a:endParaRPr lang="en-US" dirty="0"/>
                    </a:p>
                  </a:txBody>
                  <a:tcPr>
                    <a:solidFill>
                      <a:schemeClr val="accent6">
                        <a:lumMod val="40000"/>
                        <a:lumOff val="60000"/>
                      </a:schemeClr>
                    </a:solidFill>
                  </a:tcPr>
                </a:tc>
                <a:tc>
                  <a:txBody>
                    <a:bodyPr/>
                    <a:lstStyle/>
                    <a:p>
                      <a:r>
                        <a:rPr lang="en-GB" sz="1800" kern="1200" dirty="0">
                          <a:solidFill>
                            <a:schemeClr val="dk1"/>
                          </a:solidFill>
                          <a:effectLst/>
                          <a:latin typeface="+mn-lt"/>
                          <a:ea typeface="+mn-ea"/>
                          <a:cs typeface="+mn-cs"/>
                        </a:rPr>
                        <a:t>7.3.3. Ofrecer opciones de divisas según </a:t>
                      </a:r>
                      <a:r>
                        <a:rPr lang="en-GB" dirty="0">
                          <a:effectLst/>
                        </a:rPr>
                        <a:t>proceda </a:t>
                      </a:r>
                      <a:endParaRPr lang="en-US" dirty="0"/>
                    </a:p>
                  </a:txBody>
                  <a:tcPr>
                    <a:solidFill>
                      <a:schemeClr val="accent6">
                        <a:lumMod val="60000"/>
                        <a:lumOff val="40000"/>
                      </a:schemeClr>
                    </a:solidFill>
                  </a:tcPr>
                </a:tc>
                <a:extLst>
                  <a:ext uri="{0D108BD9-81ED-4DB2-BD59-A6C34878D82A}">
                    <a16:rowId xmlns:a16="http://schemas.microsoft.com/office/drawing/2014/main" val="2496106568"/>
                  </a:ext>
                </a:extLst>
              </a:tr>
            </a:tbl>
          </a:graphicData>
        </a:graphic>
      </p:graphicFrame>
    </p:spTree>
    <p:extLst>
      <p:ext uri="{BB962C8B-B14F-4D97-AF65-F5344CB8AC3E}">
        <p14:creationId xmlns:p14="http://schemas.microsoft.com/office/powerpoint/2010/main" val="12846898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240BCE54-AF63-8753-9286-EF8448E5AFF7}"/>
              </a:ext>
            </a:extLst>
          </p:cNvPr>
          <p:cNvGraphicFramePr>
            <a:graphicFrameLocks noGrp="1"/>
          </p:cNvGraphicFramePr>
          <p:nvPr>
            <p:extLst>
              <p:ext uri="{D42A27DB-BD31-4B8C-83A1-F6EECF244321}">
                <p14:modId xmlns:p14="http://schemas.microsoft.com/office/powerpoint/2010/main" val="3853793939"/>
              </p:ext>
            </p:extLst>
          </p:nvPr>
        </p:nvGraphicFramePr>
        <p:xfrm>
          <a:off x="891402" y="1392057"/>
          <a:ext cx="10409196" cy="5008743"/>
        </p:xfrm>
        <a:graphic>
          <a:graphicData uri="http://schemas.openxmlformats.org/drawingml/2006/table">
            <a:tbl>
              <a:tblPr firstRow="1" bandRow="1">
                <a:tableStyleId>{5C22544A-7EE6-4342-B048-85BDC9FD1C3A}</a:tableStyleId>
              </a:tblPr>
              <a:tblGrid>
                <a:gridCol w="2602299">
                  <a:extLst>
                    <a:ext uri="{9D8B030D-6E8A-4147-A177-3AD203B41FA5}">
                      <a16:colId xmlns:a16="http://schemas.microsoft.com/office/drawing/2014/main" val="2311607264"/>
                    </a:ext>
                  </a:extLst>
                </a:gridCol>
                <a:gridCol w="2602299">
                  <a:extLst>
                    <a:ext uri="{9D8B030D-6E8A-4147-A177-3AD203B41FA5}">
                      <a16:colId xmlns:a16="http://schemas.microsoft.com/office/drawing/2014/main" val="3936476739"/>
                    </a:ext>
                  </a:extLst>
                </a:gridCol>
                <a:gridCol w="2602299">
                  <a:extLst>
                    <a:ext uri="{9D8B030D-6E8A-4147-A177-3AD203B41FA5}">
                      <a16:colId xmlns:a16="http://schemas.microsoft.com/office/drawing/2014/main" val="3618515806"/>
                    </a:ext>
                  </a:extLst>
                </a:gridCol>
                <a:gridCol w="2602299">
                  <a:extLst>
                    <a:ext uri="{9D8B030D-6E8A-4147-A177-3AD203B41FA5}">
                      <a16:colId xmlns:a16="http://schemas.microsoft.com/office/drawing/2014/main" val="3184207803"/>
                    </a:ext>
                  </a:extLst>
                </a:gridCol>
              </a:tblGrid>
              <a:tr h="893943">
                <a:tc gridSpan="4">
                  <a:txBody>
                    <a:bodyPr/>
                    <a:lstStyle/>
                    <a:p>
                      <a:r>
                        <a:rPr lang="en-US" sz="4000" dirty="0"/>
                        <a:t>Módulo 8: Resolución de reclamaciones</a:t>
                      </a:r>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989832406"/>
                  </a:ext>
                </a:extLst>
              </a:tr>
              <a:tr h="1064363">
                <a:tc>
                  <a:txBody>
                    <a:bodyPr/>
                    <a:lstStyle/>
                    <a:p>
                      <a:r>
                        <a:rPr lang="en-US" b="1" dirty="0">
                          <a:solidFill>
                            <a:srgbClr val="1D71B8"/>
                          </a:solidFill>
                        </a:rPr>
                        <a:t>8.1 Resolver con medidas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srgbClr val="1D71B8"/>
                          </a:solidFill>
                          <a:effectLst/>
                          <a:uLnTx/>
                          <a:uFillTx/>
                          <a:latin typeface="+mn-lt"/>
                          <a:ea typeface="+mn-ea"/>
                          <a:cs typeface="+mn-cs"/>
                        </a:rPr>
                        <a:t>Al final de esta unidad, los alumnos serán más capaces de...</a:t>
                      </a: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8.1.1 Acuse de recibo de la reclamación</a:t>
                      </a:r>
                    </a:p>
                    <a:p>
                      <a:endParaRPr lang="en-US" dirty="0"/>
                    </a:p>
                  </a:txBody>
                  <a:tcPr>
                    <a:solidFill>
                      <a:schemeClr val="accent6">
                        <a:lumMod val="20000"/>
                        <a:lumOff val="80000"/>
                      </a:schemeClr>
                    </a:solidFill>
                  </a:tcPr>
                </a:tc>
                <a:tc>
                  <a:txBody>
                    <a:bodyPr/>
                    <a:lstStyle/>
                    <a:p>
                      <a:r>
                        <a:rPr lang="en-GB" sz="1800" kern="1200" dirty="0">
                          <a:solidFill>
                            <a:schemeClr val="dk1"/>
                          </a:solidFill>
                          <a:effectLst/>
                          <a:latin typeface="+mn-lt"/>
                          <a:ea typeface="+mn-ea"/>
                          <a:cs typeface="+mn-cs"/>
                        </a:rPr>
                        <a:t>8.1.2 Formular una solución y comunicarla al cliente</a:t>
                      </a:r>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8.1.3 Informar al cliente de que la tarea se ha completado</a:t>
                      </a:r>
                    </a:p>
                    <a:p>
                      <a:endParaRPr lang="en-US" dirty="0"/>
                    </a:p>
                  </a:txBody>
                  <a:tcPr>
                    <a:solidFill>
                      <a:schemeClr val="accent6">
                        <a:lumMod val="60000"/>
                        <a:lumOff val="40000"/>
                      </a:schemeClr>
                    </a:solidFill>
                  </a:tcPr>
                </a:tc>
                <a:extLst>
                  <a:ext uri="{0D108BD9-81ED-4DB2-BD59-A6C34878D82A}">
                    <a16:rowId xmlns:a16="http://schemas.microsoft.com/office/drawing/2014/main" val="2879801904"/>
                  </a:ext>
                </a:extLst>
              </a:tr>
              <a:tr h="1064363">
                <a:tc>
                  <a:txBody>
                    <a:bodyPr/>
                    <a:lstStyle/>
                    <a:p>
                      <a:r>
                        <a:rPr lang="en-US" b="1" dirty="0">
                          <a:solidFill>
                            <a:srgbClr val="1D71B8"/>
                          </a:solidFill>
                        </a:rPr>
                        <a:t>8.2 Tramitación de una reclamación por escrito</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srgbClr val="1D71B8"/>
                          </a:solidFill>
                          <a:effectLst/>
                          <a:uLnTx/>
                          <a:uFillTx/>
                          <a:latin typeface="+mn-lt"/>
                          <a:ea typeface="+mn-ea"/>
                          <a:cs typeface="+mn-cs"/>
                        </a:rPr>
                        <a:t>Al final de esta unidad, los alumnos serán más capaces de...</a:t>
                      </a: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8.2.1 Comprender la carta y esbozar brevemente una solución para emprender</a:t>
                      </a:r>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8.2.2 Utilizar el tono adecuado para comunicarse con el cliente por correo electrónico</a:t>
                      </a:r>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8.2.3 Seguimiento, por ejemplo, para comprobar si las acciones han satisfecho las necesidades del cliente.</a:t>
                      </a:r>
                    </a:p>
                  </a:txBody>
                  <a:tcPr>
                    <a:solidFill>
                      <a:schemeClr val="accent6">
                        <a:lumMod val="60000"/>
                        <a:lumOff val="40000"/>
                      </a:schemeClr>
                    </a:solidFill>
                  </a:tcPr>
                </a:tc>
                <a:extLst>
                  <a:ext uri="{0D108BD9-81ED-4DB2-BD59-A6C34878D82A}">
                    <a16:rowId xmlns:a16="http://schemas.microsoft.com/office/drawing/2014/main" val="4115908882"/>
                  </a:ext>
                </a:extLst>
              </a:tr>
              <a:tr h="1064363">
                <a:tc>
                  <a:txBody>
                    <a:bodyPr/>
                    <a:lstStyle/>
                    <a:p>
                      <a:r>
                        <a:rPr lang="en-US" b="1" dirty="0">
                          <a:solidFill>
                            <a:srgbClr val="1D71B8"/>
                          </a:solidFill>
                        </a:rPr>
                        <a:t>8.3 Resolver con negociación y solución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srgbClr val="1D71B8"/>
                          </a:solidFill>
                          <a:effectLst/>
                          <a:uLnTx/>
                          <a:uFillTx/>
                          <a:latin typeface="+mn-lt"/>
                          <a:ea typeface="+mn-ea"/>
                          <a:cs typeface="+mn-cs"/>
                        </a:rPr>
                        <a:t>Al final de esta unidad, los alumnos serán más capaces de.</a:t>
                      </a:r>
                      <a:r>
                        <a:rPr kumimoji="0" lang="en-US" sz="1400" b="0" i="1" u="none" strike="noStrike" kern="1200" cap="none" spc="0" normalizeH="0" baseline="0" dirty="0">
                          <a:ln>
                            <a:noFill/>
                          </a:ln>
                          <a:solidFill>
                            <a:srgbClr val="1D71B8"/>
                          </a:solidFill>
                          <a:effectLst/>
                          <a:uLnTx/>
                          <a:uFillTx/>
                          <a:latin typeface="+mn-lt"/>
                          <a:ea typeface="+mn-ea"/>
                          <a:cs typeface="+mn-cs"/>
                        </a:rPr>
                        <a:t>.. </a:t>
                      </a: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8.3.1 Describir la reclamación con sus propias palabras para comprobar y confirmar la comprensión</a:t>
                      </a:r>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8.3.2 Transmitir la reclamación y/o la solución entre el cliente y la dirección</a:t>
                      </a:r>
                      <a:endParaRPr lang="en-US" dirty="0"/>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8.3.3 Negociar una solución aceptable dentro de los límites definidos por la dirección</a:t>
                      </a:r>
                    </a:p>
                  </a:txBody>
                  <a:tcPr>
                    <a:solidFill>
                      <a:schemeClr val="accent6">
                        <a:lumMod val="60000"/>
                        <a:lumOff val="40000"/>
                      </a:schemeClr>
                    </a:solidFill>
                  </a:tcPr>
                </a:tc>
                <a:extLst>
                  <a:ext uri="{0D108BD9-81ED-4DB2-BD59-A6C34878D82A}">
                    <a16:rowId xmlns:a16="http://schemas.microsoft.com/office/drawing/2014/main" val="2496106568"/>
                  </a:ext>
                </a:extLst>
              </a:tr>
            </a:tbl>
          </a:graphicData>
        </a:graphic>
      </p:graphicFrame>
    </p:spTree>
    <p:extLst>
      <p:ext uri="{BB962C8B-B14F-4D97-AF65-F5344CB8AC3E}">
        <p14:creationId xmlns:p14="http://schemas.microsoft.com/office/powerpoint/2010/main" val="2463134506"/>
      </p:ext>
    </p:extLst>
  </p:cSld>
  <p:clrMapOvr>
    <a:masterClrMapping/>
  </p:clrMapOvr>
</p:sld>
</file>

<file path=ppt/theme/theme1.xml><?xml version="1.0" encoding="utf-8"?>
<a:theme xmlns:a="http://schemas.openxmlformats.org/drawingml/2006/main" name="Officeova tema">
  <a:themeElements>
    <a:clrScheme name="Pisarn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isarn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isarn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106</TotalTime>
  <Words>1697</Words>
  <Application>Microsoft Office PowerPoint</Application>
  <PresentationFormat>Širokozaslonsko</PresentationFormat>
  <Paragraphs>164</Paragraphs>
  <Slides>11</Slides>
  <Notes>0</Notes>
  <HiddenSlides>0</HiddenSlides>
  <MMClips>0</MMClips>
  <ScaleCrop>false</ScaleCrop>
  <HeadingPairs>
    <vt:vector size="6" baseType="variant">
      <vt:variant>
        <vt:lpstr>Uporabljene pisave</vt:lpstr>
      </vt:variant>
      <vt:variant>
        <vt:i4>3</vt:i4>
      </vt:variant>
      <vt:variant>
        <vt:lpstr>Tema</vt:lpstr>
      </vt:variant>
      <vt:variant>
        <vt:i4>1</vt:i4>
      </vt:variant>
      <vt:variant>
        <vt:lpstr>Naslovi diapozitivov</vt:lpstr>
      </vt:variant>
      <vt:variant>
        <vt:i4>11</vt:i4>
      </vt:variant>
    </vt:vector>
  </HeadingPairs>
  <TitlesOfParts>
    <vt:vector size="15" baseType="lpstr">
      <vt:lpstr>Arial</vt:lpstr>
      <vt:lpstr>Calibri</vt:lpstr>
      <vt:lpstr>corbel</vt:lpstr>
      <vt:lpstr>Officeova tema</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TASK-BASED LANGUAGE LEARNING FOR TOURISM</dc:title>
  <dc:creator>Tina Ojsteršek</dc:creator>
  <cp:keywords>, docId:D72AE86E129FF857ACC82562385F51AA</cp:keywords>
  <cp:lastModifiedBy>Mihaela Orozel</cp:lastModifiedBy>
  <cp:revision>13</cp:revision>
  <dcterms:created xsi:type="dcterms:W3CDTF">2022-09-05T06:47:46Z</dcterms:created>
  <dcterms:modified xsi:type="dcterms:W3CDTF">2024-04-25T16:06:49Z</dcterms:modified>
</cp:coreProperties>
</file>