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70" r:id="rId3"/>
    <p:sldId id="272" r:id="rId4"/>
    <p:sldId id="273" r:id="rId5"/>
    <p:sldId id="274" r:id="rId6"/>
    <p:sldId id="275" r:id="rId7"/>
    <p:sldId id="276" r:id="rId8"/>
    <p:sldId id="277" r:id="rId9"/>
    <p:sldId id="278" r:id="rId10"/>
    <p:sldId id="279" r:id="rId11"/>
    <p:sldId id="280" r:id="rId12"/>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71B8"/>
    <a:srgbClr val="95C1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0" autoAdjust="0"/>
    <p:restoredTop sz="94660"/>
  </p:normalViewPr>
  <p:slideViewPr>
    <p:cSldViewPr snapToGrid="0">
      <p:cViewPr varScale="1">
        <p:scale>
          <a:sx n="106" d="100"/>
          <a:sy n="106" d="100"/>
        </p:scale>
        <p:origin x="184" y="2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1EE1435-3CE0-CA91-90B0-2F89AFF7CC89}"/>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7B88889E-1212-EDED-E807-A60E5DA8CE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642C4C48-B0A1-3108-1DA1-F9E463267A3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BB6808F-4AF7-10B8-39A8-D3FDCF4A064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E999792E-E779-E44C-9E6B-7DC7FF7A2364}"/>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cxnSp>
        <p:nvCxnSpPr>
          <p:cNvPr id="8" name="Raven povezovalnik 7">
            <a:extLst>
              <a:ext uri="{FF2B5EF4-FFF2-40B4-BE49-F238E27FC236}">
                <a16:creationId xmlns:a16="http://schemas.microsoft.com/office/drawing/2014/main" id="{152E50F7-58CD-FE0A-DEA9-E4ABC2E9A97C}"/>
              </a:ext>
            </a:extLst>
          </p:cNvPr>
          <p:cNvCxnSpPr/>
          <p:nvPr userDrawn="1"/>
        </p:nvCxnSpPr>
        <p:spPr>
          <a:xfrm>
            <a:off x="0" y="6192982"/>
            <a:ext cx="12192000" cy="0"/>
          </a:xfrm>
          <a:prstGeom prst="line">
            <a:avLst/>
          </a:prstGeom>
          <a:ln>
            <a:solidFill>
              <a:srgbClr val="1D71B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5516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18544E-D88B-861E-1EAD-4115170BC643}"/>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6B79BCFC-4A20-E35C-2C08-C02CDF1FF023}"/>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13E25A1F-84F6-0083-332C-196C95BC9F5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3453964C-9141-E62C-261B-ADC677A0A20C}"/>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0D03330B-1F97-2159-02BF-F0B619102A6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923027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F2DDAE14-7670-9967-4CA6-0813ACFD6890}"/>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A179C122-BADB-BCBD-F585-89D6E33708AF}"/>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3DC7ACDD-4363-F0F2-A0FD-081A944090B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55F0487C-72FD-A101-E6D1-893E21DFC97F}"/>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C0E82B18-0C00-53C4-20BB-9806EA2CC02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4522645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stavitev po mer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365D10-A392-AB51-E23E-78F3CFFECBC7}"/>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4CC2582A-2873-BBCD-B5D5-FE593DC21860}"/>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številke diapozitiva 3">
            <a:extLst>
              <a:ext uri="{FF2B5EF4-FFF2-40B4-BE49-F238E27FC236}">
                <a16:creationId xmlns:a16="http://schemas.microsoft.com/office/drawing/2014/main" id="{D3EF520A-3773-AAA1-4F07-6506A93C18B6}"/>
              </a:ext>
            </a:extLst>
          </p:cNvPr>
          <p:cNvSpPr>
            <a:spLocks noGrp="1"/>
          </p:cNvSpPr>
          <p:nvPr>
            <p:ph type="sldNum" sz="quarter" idx="11"/>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2120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24FF9A7-310E-59A3-B362-C4990E206CA6}"/>
              </a:ext>
            </a:extLst>
          </p:cNvPr>
          <p:cNvSpPr>
            <a:spLocks noGrp="1"/>
          </p:cNvSpPr>
          <p:nvPr>
            <p:ph type="title"/>
          </p:nvPr>
        </p:nvSpPr>
        <p:spPr>
          <a:xfrm>
            <a:off x="838200" y="1281802"/>
            <a:ext cx="10515600" cy="1325563"/>
          </a:xfrm>
        </p:spPr>
        <p:txBody>
          <a:bodyPr/>
          <a:lstStyle/>
          <a:p>
            <a:r>
              <a:rPr lang="sl-SI" dirty="0"/>
              <a:t>Kliknite, če želite urediti slog naslova matrice</a:t>
            </a:r>
          </a:p>
        </p:txBody>
      </p:sp>
      <p:sp>
        <p:nvSpPr>
          <p:cNvPr id="3" name="Označba mesta vsebine 2">
            <a:extLst>
              <a:ext uri="{FF2B5EF4-FFF2-40B4-BE49-F238E27FC236}">
                <a16:creationId xmlns:a16="http://schemas.microsoft.com/office/drawing/2014/main" id="{EB24CF6B-41DC-5E94-AF5D-CEEE317F696C}"/>
              </a:ext>
            </a:extLst>
          </p:cNvPr>
          <p:cNvSpPr>
            <a:spLocks noGrp="1"/>
          </p:cNvSpPr>
          <p:nvPr>
            <p:ph idx="1"/>
          </p:nvPr>
        </p:nvSpPr>
        <p:spPr>
          <a:xfrm>
            <a:off x="838200" y="2648197"/>
            <a:ext cx="10515600" cy="3528766"/>
          </a:xfrm>
        </p:spPr>
        <p:txBody>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noge 4">
            <a:extLst>
              <a:ext uri="{FF2B5EF4-FFF2-40B4-BE49-F238E27FC236}">
                <a16:creationId xmlns:a16="http://schemas.microsoft.com/office/drawing/2014/main" id="{3AEC46F5-D95E-82DE-D833-8ECFC46DC513}"/>
              </a:ext>
            </a:extLst>
          </p:cNvPr>
          <p:cNvSpPr>
            <a:spLocks noGrp="1"/>
          </p:cNvSpPr>
          <p:nvPr>
            <p:ph type="ftr" sz="quarter" idx="11"/>
          </p:nvPr>
        </p:nvSpPr>
        <p:spPr>
          <a:xfrm>
            <a:off x="2113807" y="6351506"/>
            <a:ext cx="6627421" cy="365125"/>
          </a:xfrm>
        </p:spPr>
        <p:txBody>
          <a:bodyPr/>
          <a:lstStyle/>
          <a:p>
            <a:endParaRPr lang="sl-SI" dirty="0"/>
          </a:p>
        </p:txBody>
      </p:sp>
      <p:cxnSp>
        <p:nvCxnSpPr>
          <p:cNvPr id="7" name="Raven povezovalnik 6">
            <a:extLst>
              <a:ext uri="{FF2B5EF4-FFF2-40B4-BE49-F238E27FC236}">
                <a16:creationId xmlns:a16="http://schemas.microsoft.com/office/drawing/2014/main" id="{282A639F-61BA-7CA0-A05F-F29C4BFD6837}"/>
              </a:ext>
            </a:extLst>
          </p:cNvPr>
          <p:cNvCxnSpPr/>
          <p:nvPr userDrawn="1"/>
        </p:nvCxnSpPr>
        <p:spPr>
          <a:xfrm>
            <a:off x="0" y="6264234"/>
            <a:ext cx="12192000" cy="0"/>
          </a:xfrm>
          <a:prstGeom prst="line">
            <a:avLst/>
          </a:prstGeom>
          <a:ln w="12700">
            <a:solidFill>
              <a:srgbClr val="1D71B8"/>
            </a:solidFill>
            <a:prstDash val="solid"/>
          </a:ln>
        </p:spPr>
        <p:style>
          <a:lnRef idx="1">
            <a:schemeClr val="accent1"/>
          </a:lnRef>
          <a:fillRef idx="0">
            <a:schemeClr val="accent1"/>
          </a:fillRef>
          <a:effectRef idx="0">
            <a:schemeClr val="accent1"/>
          </a:effectRef>
          <a:fontRef idx="minor">
            <a:schemeClr val="tx1"/>
          </a:fontRef>
        </p:style>
      </p:cxnSp>
      <p:sp>
        <p:nvSpPr>
          <p:cNvPr id="8" name="Pravokotnik 7">
            <a:extLst>
              <a:ext uri="{FF2B5EF4-FFF2-40B4-BE49-F238E27FC236}">
                <a16:creationId xmlns:a16="http://schemas.microsoft.com/office/drawing/2014/main" id="{9614944F-E9AF-3A22-03B6-FB82C29C3F59}"/>
              </a:ext>
            </a:extLst>
          </p:cNvPr>
          <p:cNvSpPr/>
          <p:nvPr userDrawn="1"/>
        </p:nvSpPr>
        <p:spPr>
          <a:xfrm>
            <a:off x="0" y="1068967"/>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79258294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59C6B1-E9D3-2049-5CBA-DC255960DAFF}"/>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4A121003-3C55-D9D3-2A76-2910E36A0C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E0B054F6-3351-DF30-43CF-2A167B0D64EB}"/>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FAD63A6-185F-42DC-E944-1723E55B1448}"/>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EBEF0E7-131E-8653-33BF-C12D32BAEC6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
        <p:nvSpPr>
          <p:cNvPr id="8" name="Pravokotnik 7">
            <a:extLst>
              <a:ext uri="{FF2B5EF4-FFF2-40B4-BE49-F238E27FC236}">
                <a16:creationId xmlns:a16="http://schemas.microsoft.com/office/drawing/2014/main" id="{DFA2D606-4064-06AB-F5BA-299C4CA84DAE}"/>
              </a:ext>
            </a:extLst>
          </p:cNvPr>
          <p:cNvSpPr/>
          <p:nvPr userDrawn="1"/>
        </p:nvSpPr>
        <p:spPr>
          <a:xfrm>
            <a:off x="1" y="1128171"/>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47712484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28DD565-52AE-36D3-4DC1-F56CC44FF993}"/>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8061B8AB-61D6-CB47-807E-329D15F9938A}"/>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F0EB6331-224D-3F8A-C454-5662C6DB2E11}"/>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0D1C13E9-5F71-63DB-3BCC-865F67D91199}"/>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478DB4EA-8C09-1CE1-0013-ABE39C093E66}"/>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F5F90FF6-CB6D-4C4C-5094-F553E12D436C}"/>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7331536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2605CF-1EC5-84A5-115F-01C175E4EB80}"/>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E8C54D0F-8595-2B4C-5A83-0CB1E2F9F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4AC416E6-CA37-E1FE-237D-7D991C4EFE39}"/>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14262363-5065-8DD4-4B8B-6DF5EB141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A58BFA32-0F6B-D8CF-2780-95842F6B24E5}"/>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8B4E8A03-C704-FE4D-00A7-9739925CCAF7}"/>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8" name="Označba mesta noge 7">
            <a:extLst>
              <a:ext uri="{FF2B5EF4-FFF2-40B4-BE49-F238E27FC236}">
                <a16:creationId xmlns:a16="http://schemas.microsoft.com/office/drawing/2014/main" id="{555C5149-AF08-F9E1-A6A5-E2A0AB51F896}"/>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BAC6E518-057E-0B55-5201-564A1889BB89}"/>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616372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9C93377-2C04-F97C-BFBB-FC2A8514887D}"/>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1EA640A0-0FDE-7F13-7CD1-F7DB6ED615E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noge 3">
            <a:extLst>
              <a:ext uri="{FF2B5EF4-FFF2-40B4-BE49-F238E27FC236}">
                <a16:creationId xmlns:a16="http://schemas.microsoft.com/office/drawing/2014/main" id="{1CD819DA-4743-D6BA-B770-3EE491968B5B}"/>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B0C6B07F-6968-A099-7F55-697FAE34F2C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55031396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D956E8B4-3058-92A7-81CE-383A98FF435F}"/>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3" name="Označba mesta noge 2">
            <a:extLst>
              <a:ext uri="{FF2B5EF4-FFF2-40B4-BE49-F238E27FC236}">
                <a16:creationId xmlns:a16="http://schemas.microsoft.com/office/drawing/2014/main" id="{BD9012E2-EDE8-AB71-C916-3F6C2F63AEEE}"/>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5712A796-DA41-E016-9D34-015AE848B222}"/>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52109766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531F62E-7A38-EC0A-7CF0-58F5ABA96A23}"/>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FB1022F5-63CC-59B4-72AD-E0B6AF334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39BC0656-BE63-9FBB-D84A-A42284FEC4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92D400D-7063-F484-BAEF-BE062EA8F60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342EA384-FFCD-1A5D-7952-1864D258CEDD}"/>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09F33F96-F87C-17C8-4287-E5EC8D632A0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5487810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FDEF16-F941-1677-82A3-9BB8F849EDD2}"/>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BE8A0D83-25A1-346E-FCA3-5EF8C7FD57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E7DDC3D4-1AF9-D907-8142-37BC7032B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B79D453-5294-95F6-C34A-51473EEF2B0D}"/>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B71020F0-1D34-6C3F-65F4-7787DA6577CB}"/>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E4C80E23-233D-77C1-9E8D-65C98065C0F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11098308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0030DB8E-BD2A-B298-FEDC-53A36213D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dirty="0"/>
              <a:t>Kliknite, če želite urediti slog naslova matrice</a:t>
            </a:r>
          </a:p>
        </p:txBody>
      </p:sp>
      <p:sp>
        <p:nvSpPr>
          <p:cNvPr id="3" name="Označba mesta besedila 2">
            <a:extLst>
              <a:ext uri="{FF2B5EF4-FFF2-40B4-BE49-F238E27FC236}">
                <a16:creationId xmlns:a16="http://schemas.microsoft.com/office/drawing/2014/main" id="{DC68F0A3-F7EB-2057-10B0-0AD502B28C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noge 4">
            <a:extLst>
              <a:ext uri="{FF2B5EF4-FFF2-40B4-BE49-F238E27FC236}">
                <a16:creationId xmlns:a16="http://schemas.microsoft.com/office/drawing/2014/main" id="{1DBEBE91-44A9-2AEE-2CEA-DF1B823148A9}"/>
              </a:ext>
            </a:extLst>
          </p:cNvPr>
          <p:cNvSpPr>
            <a:spLocks noGrp="1"/>
          </p:cNvSpPr>
          <p:nvPr>
            <p:ph type="ftr" sz="quarter" idx="3"/>
          </p:nvPr>
        </p:nvSpPr>
        <p:spPr>
          <a:xfrm>
            <a:off x="1425039" y="6356350"/>
            <a:ext cx="92510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dirty="0"/>
          </a:p>
        </p:txBody>
      </p:sp>
      <p:pic>
        <p:nvPicPr>
          <p:cNvPr id="7" name="Picture 2" descr="Download centre for visual elements - Regional Policy - European Commission">
            <a:extLst>
              <a:ext uri="{FF2B5EF4-FFF2-40B4-BE49-F238E27FC236}">
                <a16:creationId xmlns:a16="http://schemas.microsoft.com/office/drawing/2014/main" id="{12154B01-7A36-D070-9CEB-03A3F988C52F}"/>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17470" y="172321"/>
            <a:ext cx="1639924" cy="344384"/>
          </a:xfrm>
          <a:prstGeom prst="rect">
            <a:avLst/>
          </a:prstGeom>
          <a:noFill/>
          <a:extLst>
            <a:ext uri="{909E8E84-426E-40DD-AFC4-6F175D3DCCD1}">
              <a14:hiddenFill xmlns:a14="http://schemas.microsoft.com/office/drawing/2010/main">
                <a:solidFill>
                  <a:srgbClr val="FFFFFF"/>
                </a:solidFill>
              </a14:hiddenFill>
            </a:ext>
          </a:extLst>
        </p:spPr>
      </p:pic>
      <p:pic>
        <p:nvPicPr>
          <p:cNvPr id="8" name="Slika 7">
            <a:extLst>
              <a:ext uri="{FF2B5EF4-FFF2-40B4-BE49-F238E27FC236}">
                <a16:creationId xmlns:a16="http://schemas.microsoft.com/office/drawing/2014/main" id="{3FA0AA02-EA0D-A772-2C2B-B541798337A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76082" y="107488"/>
            <a:ext cx="575148" cy="441019"/>
          </a:xfrm>
          <a:prstGeom prst="rect">
            <a:avLst/>
          </a:prstGeom>
        </p:spPr>
      </p:pic>
      <p:pic>
        <p:nvPicPr>
          <p:cNvPr id="10" name="Slika 9" descr="Slika, ki vsebuje besede besedilo&#10;&#10;Opis je samodejno ustvarjen">
            <a:extLst>
              <a:ext uri="{FF2B5EF4-FFF2-40B4-BE49-F238E27FC236}">
                <a16:creationId xmlns:a16="http://schemas.microsoft.com/office/drawing/2014/main" id="{C8295BD4-8447-934E-EDDD-FCE23414B5E4}"/>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2538784" y="6443782"/>
            <a:ext cx="1333520" cy="190260"/>
          </a:xfrm>
          <a:prstGeom prst="rect">
            <a:avLst/>
          </a:prstGeom>
        </p:spPr>
      </p:pic>
      <p:pic>
        <p:nvPicPr>
          <p:cNvPr id="12" name="Slika 11" descr="Slika, ki vsebuje besede besedilo&#10;&#10;Opis je samodejno ustvarjen">
            <a:extLst>
              <a:ext uri="{FF2B5EF4-FFF2-40B4-BE49-F238E27FC236}">
                <a16:creationId xmlns:a16="http://schemas.microsoft.com/office/drawing/2014/main" id="{F5E47881-ED96-3A10-40EC-48C9ED8FCAA8}"/>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256486" y="6436364"/>
            <a:ext cx="1267304" cy="231824"/>
          </a:xfrm>
          <a:prstGeom prst="rect">
            <a:avLst/>
          </a:prstGeom>
        </p:spPr>
      </p:pic>
      <p:pic>
        <p:nvPicPr>
          <p:cNvPr id="14" name="Slika 13">
            <a:extLst>
              <a:ext uri="{FF2B5EF4-FFF2-40B4-BE49-F238E27FC236}">
                <a16:creationId xmlns:a16="http://schemas.microsoft.com/office/drawing/2014/main" id="{302A1EB3-4CC6-8147-162F-8064DCA113B8}"/>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5907972" y="6442108"/>
            <a:ext cx="653143" cy="220337"/>
          </a:xfrm>
          <a:prstGeom prst="rect">
            <a:avLst/>
          </a:prstGeom>
        </p:spPr>
      </p:pic>
      <p:pic>
        <p:nvPicPr>
          <p:cNvPr id="16" name="Slika 15">
            <a:extLst>
              <a:ext uri="{FF2B5EF4-FFF2-40B4-BE49-F238E27FC236}">
                <a16:creationId xmlns:a16="http://schemas.microsoft.com/office/drawing/2014/main" id="{A1ED756F-E2DE-B6AE-188A-2CC5723B874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7329480" y="6427136"/>
            <a:ext cx="263321" cy="261090"/>
          </a:xfrm>
          <a:prstGeom prst="rect">
            <a:avLst/>
          </a:prstGeom>
        </p:spPr>
      </p:pic>
      <p:pic>
        <p:nvPicPr>
          <p:cNvPr id="18" name="Slika 17" descr="Slika, ki vsebuje besede besedilo, izrezek&#10;&#10;Opis je samodejno ustvarjen">
            <a:extLst>
              <a:ext uri="{FF2B5EF4-FFF2-40B4-BE49-F238E27FC236}">
                <a16:creationId xmlns:a16="http://schemas.microsoft.com/office/drawing/2014/main" id="{5E73C7EF-4E46-599B-CD4C-2AFCD0D666AB}"/>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8073787" y="6442108"/>
            <a:ext cx="339331" cy="205484"/>
          </a:xfrm>
          <a:prstGeom prst="rect">
            <a:avLst/>
          </a:prstGeom>
        </p:spPr>
      </p:pic>
    </p:spTree>
    <p:extLst>
      <p:ext uri="{BB962C8B-B14F-4D97-AF65-F5344CB8AC3E}">
        <p14:creationId xmlns:p14="http://schemas.microsoft.com/office/powerpoint/2010/main" val="213588487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00" r:id="rId12"/>
  </p:sldLayoutIdLst>
  <p:hf sldNum="0" hdr="0" ftr="0" dt="0"/>
  <p:txStyles>
    <p:titleStyle>
      <a:lvl1pPr algn="l" defTabSz="914400" rtl="0" eaLnBrk="1" latinLnBrk="0" hangingPunct="1">
        <a:lnSpc>
          <a:spcPct val="90000"/>
        </a:lnSpc>
        <a:spcBef>
          <a:spcPct val="0"/>
        </a:spcBef>
        <a:buNone/>
        <a:defRPr sz="4000" kern="1200">
          <a:solidFill>
            <a:srgbClr val="95C1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D71B8"/>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D71B8"/>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D71B8"/>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searchleap.com/modern-marketing-communication-tourism/" TargetMode="External"/><Relationship Id="rId2" Type="http://schemas.openxmlformats.org/officeDocument/2006/relationships/image" Target="../media/image8.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reativecommons.org/licenses/by/3.0/"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Slika 4" descr="Slika, ki vsebuje besede besedilo&#10;&#10;Opis je samodejno ustvarjen">
            <a:extLst>
              <a:ext uri="{FF2B5EF4-FFF2-40B4-BE49-F238E27FC236}">
                <a16:creationId xmlns:a16="http://schemas.microsoft.com/office/drawing/2014/main" id="{213729AA-1B21-3023-118A-5C8534156D3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913" t="6986" r="24954"/>
          <a:stretch/>
        </p:blipFill>
        <p:spPr>
          <a:xfrm>
            <a:off x="3523488" y="10"/>
            <a:ext cx="8668512" cy="6857990"/>
          </a:xfrm>
          <a:prstGeom prst="rect">
            <a:avLst/>
          </a:prstGeom>
        </p:spPr>
      </p:pic>
      <p:sp>
        <p:nvSpPr>
          <p:cNvPr id="1033" name="Rectangle 103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odnaslov 2">
            <a:extLst>
              <a:ext uri="{FF2B5EF4-FFF2-40B4-BE49-F238E27FC236}">
                <a16:creationId xmlns:a16="http://schemas.microsoft.com/office/drawing/2014/main" id="{F4A3F0E0-2661-566D-ED48-DA04DE715410}"/>
              </a:ext>
            </a:extLst>
          </p:cNvPr>
          <p:cNvSpPr>
            <a:spLocks noGrp="1"/>
          </p:cNvSpPr>
          <p:nvPr>
            <p:ph type="subTitle" idx="1"/>
          </p:nvPr>
        </p:nvSpPr>
        <p:spPr>
          <a:xfrm>
            <a:off x="477980" y="4872922"/>
            <a:ext cx="4023359" cy="1208141"/>
          </a:xfrm>
        </p:spPr>
        <p:txBody>
          <a:bodyPr>
            <a:normAutofit/>
          </a:bodyPr>
          <a:lstStyle/>
          <a:p>
            <a:pPr algn="l"/>
            <a:r>
              <a:rPr lang="en-US" dirty="0"/>
              <a:t>Project Result 2 A1-A3</a:t>
            </a:r>
          </a:p>
          <a:p>
            <a:pPr algn="l"/>
            <a:r>
              <a:rPr lang="en-GB" b="1" dirty="0"/>
              <a:t>TBL PEDAGOGICAL SYLLABUS </a:t>
            </a:r>
          </a:p>
        </p:txBody>
      </p:sp>
      <p:sp>
        <p:nvSpPr>
          <p:cNvPr id="1035" name="Rectangle 103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37" name="Rectangle 103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Download centre for visual elements - Regional Policy - European Commission">
            <a:extLst>
              <a:ext uri="{FF2B5EF4-FFF2-40B4-BE49-F238E27FC236}">
                <a16:creationId xmlns:a16="http://schemas.microsoft.com/office/drawing/2014/main" id="{015467E8-DE48-B196-E476-643B1B54BF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09" y="132825"/>
            <a:ext cx="1954830" cy="410514"/>
          </a:xfrm>
          <a:prstGeom prst="rect">
            <a:avLst/>
          </a:prstGeom>
          <a:noFill/>
          <a:extLst>
            <a:ext uri="{909E8E84-426E-40DD-AFC4-6F175D3DCCD1}">
              <a14:hiddenFill xmlns:a14="http://schemas.microsoft.com/office/drawing/2010/main">
                <a:solidFill>
                  <a:srgbClr val="FFFFFF"/>
                </a:solidFill>
              </a14:hiddenFill>
            </a:ext>
          </a:extLst>
        </p:spPr>
      </p:pic>
      <p:sp>
        <p:nvSpPr>
          <p:cNvPr id="6" name="PoljeZBesedilom 5">
            <a:extLst>
              <a:ext uri="{FF2B5EF4-FFF2-40B4-BE49-F238E27FC236}">
                <a16:creationId xmlns:a16="http://schemas.microsoft.com/office/drawing/2014/main" id="{FD100AF2-ADBE-6579-98AF-0AB6EA9891F6}"/>
              </a:ext>
            </a:extLst>
          </p:cNvPr>
          <p:cNvSpPr txBox="1"/>
          <p:nvPr/>
        </p:nvSpPr>
        <p:spPr>
          <a:xfrm>
            <a:off x="9508253" y="6657945"/>
            <a:ext cx="2683747" cy="200055"/>
          </a:xfrm>
          <a:prstGeom prst="rect">
            <a:avLst/>
          </a:prstGeom>
          <a:solidFill>
            <a:srgbClr val="000000"/>
          </a:solidFill>
        </p:spPr>
        <p:txBody>
          <a:bodyPr wrap="none" rtlCol="0">
            <a:spAutoFit/>
          </a:bodyPr>
          <a:lstStyle/>
          <a:p>
            <a:pPr algn="r">
              <a:spcAft>
                <a:spcPts val="600"/>
              </a:spcAft>
            </a:pPr>
            <a:r>
              <a:rPr lang="sl-SI" sz="700">
                <a:solidFill>
                  <a:srgbClr val="FFFFFF"/>
                </a:solidFill>
                <a:hlinkClick r:id="rId3" tooltip="https://researchleap.com/modern-marketing-communication-tourism/">
                  <a:extLst>
                    <a:ext uri="{A12FA001-AC4F-418D-AE19-62706E023703}">
                      <ahyp:hlinkClr xmlns:ahyp="http://schemas.microsoft.com/office/drawing/2018/hyperlinkcolor" val="tx"/>
                    </a:ext>
                  </a:extLst>
                </a:hlinkClick>
              </a:rPr>
              <a:t>Ta fotografija</a:t>
            </a:r>
            <a:r>
              <a:rPr lang="sl-SI" sz="700">
                <a:solidFill>
                  <a:srgbClr val="FFFFFF"/>
                </a:solidFill>
              </a:rPr>
              <a:t> avtorja Neznan avtor je licencirana pod imenom </a:t>
            </a:r>
            <a:r>
              <a:rPr lang="sl-SI"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sl-SI" sz="700">
              <a:solidFill>
                <a:srgbClr val="FFFFFF"/>
              </a:solidFill>
            </a:endParaRPr>
          </a:p>
        </p:txBody>
      </p:sp>
      <p:pic>
        <p:nvPicPr>
          <p:cNvPr id="4" name="Slika 7">
            <a:extLst>
              <a:ext uri="{FF2B5EF4-FFF2-40B4-BE49-F238E27FC236}">
                <a16:creationId xmlns:a16="http://schemas.microsoft.com/office/drawing/2014/main" id="{71FA2EAA-B57B-7C52-F1C7-5D8B87A600C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5214" y="947601"/>
            <a:ext cx="4383936" cy="3361568"/>
          </a:xfrm>
          <a:prstGeom prst="rect">
            <a:avLst/>
          </a:prstGeom>
        </p:spPr>
      </p:pic>
    </p:spTree>
    <p:extLst>
      <p:ext uri="{BB962C8B-B14F-4D97-AF65-F5344CB8AC3E}">
        <p14:creationId xmlns:p14="http://schemas.microsoft.com/office/powerpoint/2010/main" val="2033337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28301527"/>
              </p:ext>
            </p:extLst>
          </p:nvPr>
        </p:nvGraphicFramePr>
        <p:xfrm>
          <a:off x="891402" y="1438807"/>
          <a:ext cx="10409196" cy="438287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38633">
                <a:tc gridSpan="4">
                  <a:txBody>
                    <a:bodyPr/>
                    <a:lstStyle/>
                    <a:p>
                      <a:r>
                        <a:rPr lang="en-US" sz="4000" dirty="0"/>
                        <a:t>Module 9: Presenting cultural traditions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9.1 Explaining simple yearly customs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9.1.1 Understand customer questions about yearly customs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9.1.2 Give an explanation of what happens each year</a:t>
                      </a:r>
                    </a:p>
                  </a:txBody>
                  <a:tcPr>
                    <a:solidFill>
                      <a:schemeClr val="accent6">
                        <a:lumMod val="40000"/>
                        <a:lumOff val="60000"/>
                      </a:schemeClr>
                    </a:solidFill>
                  </a:tcPr>
                </a:tc>
                <a:tc>
                  <a:txBody>
                    <a:bodyPr/>
                    <a:lstStyle/>
                    <a:p>
                      <a:r>
                        <a:rPr lang="en-US" dirty="0"/>
                        <a:t>9.1.3 Provide details on where clients can find more information</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9.2 Present narration with steps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9.2.1 Deal with customer questions about how yearly customs/traditions are carried out</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9.2.2 Give an explanation of the steps involved and their sequence</a:t>
                      </a:r>
                    </a:p>
                  </a:txBody>
                  <a:tcPr>
                    <a:solidFill>
                      <a:schemeClr val="accent6">
                        <a:lumMod val="40000"/>
                        <a:lumOff val="60000"/>
                      </a:schemeClr>
                    </a:solidFill>
                  </a:tcPr>
                </a:tc>
                <a:tc>
                  <a:txBody>
                    <a:bodyPr/>
                    <a:lstStyle/>
                    <a:p>
                      <a:r>
                        <a:rPr lang="en-US" dirty="0"/>
                        <a:t>9.2.3 Provide details on how clients can get involved themselves</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9.3 Past narration; background info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9.3.1 Deal with customer questions about why yearly customs/traditions are carried out</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9.3.2 Give an explanation of the history of a tradition or its possible origins</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9.3.3 Answer follow up questions to clarify points</a:t>
                      </a:r>
                    </a:p>
                    <a:p>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09389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778633648"/>
              </p:ext>
            </p:extLst>
          </p:nvPr>
        </p:nvGraphicFramePr>
        <p:xfrm>
          <a:off x="891402" y="1390077"/>
          <a:ext cx="10409196" cy="478292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1064363">
                <a:tc gridSpan="4">
                  <a:txBody>
                    <a:bodyPr/>
                    <a:lstStyle/>
                    <a:p>
                      <a:r>
                        <a:rPr lang="en-US" sz="4000" dirty="0"/>
                        <a:t>Module 10: Providing information about outside</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10.1 Close and familiar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10.1.1 Provide relevant information about location of close-at-hand facilities/amenities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10.1.2 Provide directions to reach close-at-hand facilities/amenities</a:t>
                      </a:r>
                    </a:p>
                    <a:p>
                      <a:endParaRPr lang="en-US" dirty="0"/>
                    </a:p>
                  </a:txBody>
                  <a:tcPr>
                    <a:solidFill>
                      <a:schemeClr val="accent6">
                        <a:lumMod val="40000"/>
                        <a:lumOff val="60000"/>
                      </a:schemeClr>
                    </a:solidFill>
                  </a:tcPr>
                </a:tc>
                <a:tc>
                  <a:txBody>
                    <a:bodyPr/>
                    <a:lstStyle/>
                    <a:p>
                      <a:r>
                        <a:rPr lang="en-US" dirty="0"/>
                        <a:t>10.1.3 Deal with any questions related to these facilities asked by the client</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10.2 Recommendations based on needs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10.2.1 Understand customer questions about things they want to do outside the restaurant</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10.2.2 Provide a relevant recommendation based on the customer’s needs</a:t>
                      </a:r>
                    </a:p>
                    <a:p>
                      <a:endParaRPr lang="en-US" dirty="0"/>
                    </a:p>
                  </a:txBody>
                  <a:tcPr>
                    <a:solidFill>
                      <a:schemeClr val="accent6">
                        <a:lumMod val="40000"/>
                        <a:lumOff val="60000"/>
                      </a:schemeClr>
                    </a:solidFill>
                  </a:tcPr>
                </a:tc>
                <a:tc>
                  <a:txBody>
                    <a:bodyPr/>
                    <a:lstStyle/>
                    <a:p>
                      <a:r>
                        <a:rPr lang="en-US" dirty="0"/>
                        <a:t>10.2.3 Answer questions from the customer based on the local area</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10.3 Providing directions to hard-to-reach locations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10.3.1 Understand customer questions about where a distant point of interest is</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10.3.2 Check customer’s familiarity with transport options</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10.3.3 Provide relevant information on which transport to take</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51495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001308271"/>
              </p:ext>
            </p:extLst>
          </p:nvPr>
        </p:nvGraphicFramePr>
        <p:xfrm>
          <a:off x="891402" y="1473269"/>
          <a:ext cx="10409196" cy="452376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08014">
                <a:tc gridSpan="4">
                  <a:txBody>
                    <a:bodyPr/>
                    <a:lstStyle/>
                    <a:p>
                      <a:r>
                        <a:rPr lang="en-US" sz="4000" dirty="0"/>
                        <a:t>Module 1: Scheduling dining</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949846">
                <a:tc>
                  <a:txBody>
                    <a:bodyPr/>
                    <a:lstStyle/>
                    <a:p>
                      <a:r>
                        <a:rPr lang="en-US" b="1" dirty="0">
                          <a:solidFill>
                            <a:srgbClr val="1D71B8"/>
                          </a:solidFill>
                        </a:rPr>
                        <a:t>1.1 Responding to an email reservation</a:t>
                      </a:r>
                    </a:p>
                    <a:p>
                      <a:r>
                        <a:rPr lang="en-US" sz="1400" b="0" i="1" dirty="0">
                          <a:solidFill>
                            <a:srgbClr val="1D71B8"/>
                          </a:solidFill>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1.1.1 Understand the customer’s requests</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1.1.2 Act on the client's requests </a:t>
                      </a:r>
                    </a:p>
                    <a:p>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1.1.3 Respond appropriately in content and tone</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949846">
                <a:tc>
                  <a:txBody>
                    <a:bodyPr/>
                    <a:lstStyle/>
                    <a:p>
                      <a:r>
                        <a:rPr lang="en-US" b="1" dirty="0">
                          <a:solidFill>
                            <a:srgbClr val="1D71B8"/>
                          </a:solidFill>
                        </a:rPr>
                        <a:t>1.2 Making a reservation on the phone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dirty="0">
                          <a:solidFill>
                            <a:srgbClr val="1D71B8"/>
                          </a:solidFill>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1.2.1 Take appropriate notes of the phone conversation</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1.2.2 Offer alternative solutions if necessary</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1.2.3Respond appropriately in content and tone</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482151">
                <a:tc>
                  <a:txBody>
                    <a:bodyPr/>
                    <a:lstStyle/>
                    <a:p>
                      <a:r>
                        <a:rPr lang="en-US" b="1" dirty="0">
                          <a:solidFill>
                            <a:srgbClr val="1D71B8"/>
                          </a:solidFill>
                        </a:rPr>
                        <a:t>1.3 Making changes to an existing booking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dirty="0">
                          <a:solidFill>
                            <a:srgbClr val="1D71B8"/>
                          </a:solidFill>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1.3.1 Acknowledge the request, clarifying any information not understood</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1.3.2 Check requests against original booking </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1.3.3 Offer/negotiate alternative options (and explanations if necessary)</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797780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06763496"/>
              </p:ext>
            </p:extLst>
          </p:nvPr>
        </p:nvGraphicFramePr>
        <p:xfrm>
          <a:off x="891402" y="1473097"/>
          <a:ext cx="10409196" cy="452384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27203">
                <a:tc gridSpan="4">
                  <a:txBody>
                    <a:bodyPr/>
                    <a:lstStyle/>
                    <a:p>
                      <a:r>
                        <a:rPr lang="en-US" sz="4000" dirty="0"/>
                        <a:t>Module 2: Serving customers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2.1 Serving food and drink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2.1.1 Understand the customer's orders and note it down/confirm it</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2.1.2 Relay the order to other staff</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2.1.3 Present dishes to customer at the table </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2.2 Book-ending the customer 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2.2.1 Meet, greet, and seat customers appropriately </a:t>
                      </a:r>
                    </a:p>
                    <a:p>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2.2.2 Deal with initial requirements of the customer</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2.2.3 Ask for final feedback from the customer about the overall experience</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2.3 Checking in with them throughout the meal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2.3.1 Ask for feedback throughout the meal using appropriate tone</a:t>
                      </a:r>
                    </a:p>
                    <a:p>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2.3.2 Provide additional explanations and deal with requests where needed</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2.3.3 Acknowledge and act on negative feedback appropriately</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116259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920843417"/>
              </p:ext>
            </p:extLst>
          </p:nvPr>
        </p:nvGraphicFramePr>
        <p:xfrm>
          <a:off x="891402" y="1432405"/>
          <a:ext cx="10409196" cy="466359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45035">
                <a:tc gridSpan="4">
                  <a:txBody>
                    <a:bodyPr/>
                    <a:lstStyle/>
                    <a:p>
                      <a:r>
                        <a:rPr lang="en-US" sz="4000" dirty="0"/>
                        <a:t>Module 3: Presenting food and drink</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3.1 Explaining parts of a meal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US" dirty="0"/>
                        <a:t>3.1.1 Explain/show the main sections of the menu</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3.1.2 Highlight the main dishes of each section</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3.1.3 Explain any possible options</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3.2 Describing specific dishes (inc. specials)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US" dirty="0"/>
                        <a:t>3.2.1 Explain the main ingredients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3.2.2 Give a general idea of how the dish is prepared</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3.2.3 Respond to relevant questions about the dish</a:t>
                      </a: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3.3 Making recommendations based on Q&amp;A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US" dirty="0"/>
                        <a:t>3.3.1 Understand the request and seek clarification if necessary</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3.3.2 Ask follow-up questions to inform possible recommendations</a:t>
                      </a:r>
                    </a:p>
                    <a:p>
                      <a:endParaRPr lang="en-US" dirty="0"/>
                    </a:p>
                  </a:txBody>
                  <a:tcPr>
                    <a:solidFill>
                      <a:schemeClr val="accent6">
                        <a:lumMod val="40000"/>
                        <a:lumOff val="60000"/>
                      </a:schemeClr>
                    </a:solidFill>
                  </a:tcPr>
                </a:tc>
                <a:tc>
                  <a:txBody>
                    <a:bodyPr/>
                    <a:lstStyle/>
                    <a:p>
                      <a:r>
                        <a:rPr lang="en-US" dirty="0"/>
                        <a:t>3.3.3 Propose an acceptable recommendation</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95508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41085388"/>
              </p:ext>
            </p:extLst>
          </p:nvPr>
        </p:nvGraphicFramePr>
        <p:xfrm>
          <a:off x="891402" y="1381657"/>
          <a:ext cx="10409196" cy="457718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Module 4: Responding to dietary requirements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4.1 Explaining dietary info on the menu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4.1.1 Highlight and explain the symbol system for dietary needs</a:t>
                      </a:r>
                      <a:r>
                        <a:rPr lang="en-GB" dirty="0">
                          <a:effectLst/>
                        </a:rPr>
                        <a:t> </a:t>
                      </a:r>
                      <a:endParaRPr lang="en-US" dirty="0"/>
                    </a:p>
                  </a:txBody>
                  <a:tcPr>
                    <a:solidFill>
                      <a:schemeClr val="accent6">
                        <a:lumMod val="20000"/>
                        <a:lumOff val="80000"/>
                      </a:schemeClr>
                    </a:solidFill>
                  </a:tcPr>
                </a:tc>
                <a:tc>
                  <a:txBody>
                    <a:bodyPr/>
                    <a:lstStyle/>
                    <a:p>
                      <a:r>
                        <a:rPr lang="en-US" dirty="0"/>
                        <a:t>4.1.2 Respond to questions about dietary requirements</a:t>
                      </a:r>
                    </a:p>
                  </a:txBody>
                  <a:tcPr>
                    <a:solidFill>
                      <a:schemeClr val="accent6">
                        <a:lumMod val="40000"/>
                        <a:lumOff val="60000"/>
                      </a:schemeClr>
                    </a:solidFill>
                  </a:tcPr>
                </a:tc>
                <a:tc>
                  <a:txBody>
                    <a:bodyPr/>
                    <a:lstStyle/>
                    <a:p>
                      <a:r>
                        <a:rPr lang="en-US" dirty="0"/>
                        <a:t>4.1.3 Give advice connected to client dietary requirements</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4.2 Explaining ingredient information on the menu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4.2.1 Explain the contents of dishes (and categorise based on ingredients)</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4.2.2 Explain the characteristics of specific ingredients </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4.2.3 Explain and provide substitute options when requested</a:t>
                      </a: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4.3 Making food recommendations based on requirements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4.3.1 Understand the most frequent dietary needs</a:t>
                      </a:r>
                      <a:r>
                        <a:rPr lang="en-US" sz="1800" kern="1200" dirty="0">
                          <a:solidFill>
                            <a:schemeClr val="dk1"/>
                          </a:solidFill>
                          <a:effectLst/>
                          <a:latin typeface="+mn-lt"/>
                          <a:ea typeface="+mn-ea"/>
                          <a:cs typeface="+mn-cs"/>
                        </a:rPr>
                        <a:t>, pointing out items to avoid</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4.3.2 Provide supporting information on dishes when requested</a:t>
                      </a:r>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4.3.3 Direct customer to appropriate options </a:t>
                      </a:r>
                    </a:p>
                    <a:p>
                      <a:r>
                        <a:rPr lang="en-GB" sz="1800" kern="1200" dirty="0">
                          <a:solidFill>
                            <a:schemeClr val="dk1"/>
                          </a:solidFill>
                          <a:effectLst/>
                          <a:latin typeface="+mn-lt"/>
                          <a:ea typeface="+mn-ea"/>
                          <a:cs typeface="+mn-cs"/>
                        </a:rPr>
                        <a:t>Provide alternatives that are not specified on the menu</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4094955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184814418"/>
              </p:ext>
            </p:extLst>
          </p:nvPr>
        </p:nvGraphicFramePr>
        <p:xfrm>
          <a:off x="891402" y="1335937"/>
          <a:ext cx="10409196" cy="458861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70053">
                <a:tc gridSpan="4">
                  <a:txBody>
                    <a:bodyPr/>
                    <a:lstStyle/>
                    <a:p>
                      <a:r>
                        <a:rPr lang="en-US" sz="4000" dirty="0"/>
                        <a:t>Module 5: Communicating food &amp; drink orders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5.1 Take and pass the order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5.1.1 Take an order accurately in-person or over the phone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5.1.2 Confirm the order with the customer</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5.1.3 Pass the order to the kitchen (this may be done in the L1)</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5.2 Taking and passing more complex orders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5.2.1 Confirm order with each individual customer or the entire order with one member of the party</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5.2.2 Inform clients about unavailable items and offer alternatives</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5.2.3 Understand and confirm the customer’s choice of alternative</a:t>
                      </a:r>
                      <a:r>
                        <a:rPr lang="en-GB" dirty="0">
                          <a:effectLst/>
                        </a:rPr>
                        <a:t> </a:t>
                      </a:r>
                      <a:endParaRPr lang="en-US" dirty="0"/>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5.3 Dealing with changes to the order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5.3.1 Understand which parts of the order are being changed</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5.3.2 Confirm changes with each individual customer or all changes with one member of the party</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5.3.3 Inform about unavailable items and offer alternatives</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48797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455424189"/>
              </p:ext>
            </p:extLst>
          </p:nvPr>
        </p:nvGraphicFramePr>
        <p:xfrm>
          <a:off x="891402" y="1353768"/>
          <a:ext cx="10409196" cy="4856532"/>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63652">
                <a:tc gridSpan="4">
                  <a:txBody>
                    <a:bodyPr/>
                    <a:lstStyle/>
                    <a:p>
                      <a:r>
                        <a:rPr lang="en-US" sz="4000" dirty="0"/>
                        <a:t>Module 6: Providing info about establishment</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6.1 Toilets, exit, opening hours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Understand and respond to the customer’s questions and needs.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Direct the customer to relevant locations throughout the restaurant</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6.3.3 Understand and explain days/time in order to inform about the restaurant's opening hours</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6.2 Parking, accessibility, smoking restrictions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pPr marL="0" indent="0">
                        <a:buFontTx/>
                        <a:buNone/>
                      </a:pPr>
                      <a:r>
                        <a:rPr lang="en-GB" sz="1800" kern="1200" dirty="0">
                          <a:solidFill>
                            <a:schemeClr val="dk1"/>
                          </a:solidFill>
                          <a:effectLst/>
                          <a:latin typeface="+mn-lt"/>
                          <a:ea typeface="+mn-ea"/>
                          <a:cs typeface="+mn-cs"/>
                        </a:rPr>
                        <a:t>6.2.1 Understand and explain the various features of the restaurant</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6.2.2 Provide information about possible restaurant rules and procedures</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6.2.3 Repeat this over the phone, or via email, as these may occur at any time</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6.3 History of the place, entertainment program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Discuss relevant historical information about the restaurant and answer any questions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Explain the details of the restaurant's entertainment schedule, should one exist.</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6.3.3 Meet customer expectations in terms of service and tone</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632642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544234774"/>
              </p:ext>
            </p:extLst>
          </p:nvPr>
        </p:nvGraphicFramePr>
        <p:xfrm>
          <a:off x="891402" y="1393087"/>
          <a:ext cx="10409196" cy="472958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Module 7: Dealing with financial transactions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7.1 Paying a simple bill (1 person, no complications)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7.1.1 Present an accurate bill to the customer</a:t>
                      </a:r>
                    </a:p>
                    <a:p>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7.1.2 Complete a cash/credit card/e-wallet/other financial transaction successfully</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7.1.3 Understand and fulfill a few simple requests about payment</a:t>
                      </a:r>
                    </a:p>
                    <a:p>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7.2 Paying a bill (splitting the bill)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7.2.1 Complete multiple cash/credit card/e-wallet/other financial transactions successfully</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7.2.2 Refer to different parties via non-offensive distinguishing characteristics</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7.2.3 Give clarifications on who ordered what</a:t>
                      </a: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7.3 Paying a complex bill (invoice, currency, splitting </a:t>
                      </a:r>
                      <a:r>
                        <a:rPr lang="en-US" b="1" dirty="0" err="1">
                          <a:solidFill>
                            <a:srgbClr val="1D71B8"/>
                          </a:solidFill>
                        </a:rPr>
                        <a:t>etc</a:t>
                      </a:r>
                      <a:r>
                        <a:rPr lang="en-US" b="1" dirty="0">
                          <a:solidFill>
                            <a:srgbClr val="1D71B8"/>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7.3.1 Use the POS facility to process payment</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7.3.2 Fulfill customer requests regarding invoice details</a:t>
                      </a:r>
                    </a:p>
                    <a:p>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7.3.3. Offer currency options as relevant</a:t>
                      </a:r>
                      <a:r>
                        <a:rPr lang="en-GB" dirty="0">
                          <a:effectLst/>
                        </a:rPr>
                        <a:t> </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284689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853793939"/>
              </p:ext>
            </p:extLst>
          </p:nvPr>
        </p:nvGraphicFramePr>
        <p:xfrm>
          <a:off x="891402" y="1392057"/>
          <a:ext cx="10409196" cy="446010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93943">
                <a:tc gridSpan="4">
                  <a:txBody>
                    <a:bodyPr/>
                    <a:lstStyle/>
                    <a:p>
                      <a:r>
                        <a:rPr lang="en-US" sz="4000" dirty="0"/>
                        <a:t>Module 8: Resolving complaints</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8.1 Resolve with action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8.1.1 Acknowledge complaint appropriately</a:t>
                      </a:r>
                    </a:p>
                    <a:p>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8.1.2 Formulate a solution and communicate to customer</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8.1.3 Inform customer that the task has been completed</a:t>
                      </a:r>
                    </a:p>
                    <a:p>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8.2 Dealing with a written complaint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8.2.1 Understand the letter, and outline in brief a solution to undertake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8.2.2 Use the appropriate tone to communicate with the customer via email</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8.2.3 Follow up, e.g. to check if the actions have met the needs of the client</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8.3 Resolve with negotiation and solution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By the end of this unit, students will be better able to…</a:t>
                      </a:r>
                      <a:r>
                        <a:rPr kumimoji="0" lang="en-US" sz="1400" b="0" i="1" u="none" strike="noStrike" kern="1200" cap="none" spc="0" normalizeH="0" baseline="0" dirty="0">
                          <a:ln>
                            <a:noFill/>
                          </a:ln>
                          <a:solidFill>
                            <a:srgbClr val="1D71B8"/>
                          </a:solidFill>
                          <a:effectLst/>
                          <a:uLnTx/>
                          <a:uFillTx/>
                          <a:latin typeface="+mn-lt"/>
                          <a:ea typeface="+mn-ea"/>
                          <a:cs typeface="+mn-cs"/>
                        </a:rPr>
                        <a:t> </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8.3.1 Describe complaint in own words to check and confirm understanding</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8.3.2 Relay complaint and/or solution between customer and management</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8.3.3 Negotiate an acceptable solution within limits defined by management</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463134506"/>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TotalTime>
  <Words>1607</Words>
  <Application>Microsoft Macintosh PowerPoint</Application>
  <PresentationFormat>Widescreen</PresentationFormat>
  <Paragraphs>164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corbel</vt:lpstr>
      <vt:lpstr>Officeova tema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TASK-BASED LANGUAGE LEARNING FOR TOURISM</dc:title>
  <dc:creator>Tina Ojsteršek</dc:creator>
  <cp:lastModifiedBy>Tom Flaherty</cp:lastModifiedBy>
  <cp:revision>13</cp:revision>
  <dcterms:created xsi:type="dcterms:W3CDTF">2022-09-05T06:47:46Z</dcterms:created>
  <dcterms:modified xsi:type="dcterms:W3CDTF">2023-04-05T11:20:58Z</dcterms:modified>
</cp:coreProperties>
</file>